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48" r:id="rId1"/>
  </p:sldMasterIdLst>
  <p:notesMasterIdLst>
    <p:notesMasterId r:id="rId22"/>
  </p:notesMasterIdLst>
  <p:handoutMasterIdLst>
    <p:handoutMasterId r:id="rId23"/>
  </p:handoutMasterIdLst>
  <p:sldIdLst>
    <p:sldId id="256" r:id="rId2"/>
    <p:sldId id="263" r:id="rId3"/>
    <p:sldId id="265" r:id="rId4"/>
    <p:sldId id="266" r:id="rId5"/>
    <p:sldId id="267" r:id="rId6"/>
    <p:sldId id="268" r:id="rId7"/>
    <p:sldId id="269" r:id="rId8"/>
    <p:sldId id="270" r:id="rId9"/>
    <p:sldId id="271" r:id="rId10"/>
    <p:sldId id="272" r:id="rId11"/>
    <p:sldId id="274" r:id="rId12"/>
    <p:sldId id="273" r:id="rId13"/>
    <p:sldId id="275" r:id="rId14"/>
    <p:sldId id="276" r:id="rId15"/>
    <p:sldId id="277" r:id="rId16"/>
    <p:sldId id="279" r:id="rId17"/>
    <p:sldId id="278" r:id="rId18"/>
    <p:sldId id="280" r:id="rId19"/>
    <p:sldId id="281" r:id="rId20"/>
    <p:sldId id="282"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201E"/>
    <a:srgbClr val="682622"/>
    <a:srgbClr val="6332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2" autoAdjust="0"/>
    <p:restoredTop sz="90126" autoAdjust="0"/>
  </p:normalViewPr>
  <p:slideViewPr>
    <p:cSldViewPr>
      <p:cViewPr varScale="1">
        <p:scale>
          <a:sx n="67" d="100"/>
          <a:sy n="67" d="100"/>
        </p:scale>
        <p:origin x="1476"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279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E06B2F7-862C-4C3D-96CC-88B8C4D87854}" type="datetimeFigureOut">
              <a:rPr lang="en-US" smtClean="0"/>
              <a:pPr/>
              <a:t>11/3/2013</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652C94-81DE-4A41-A470-17428C6BBA95}" type="slidenum">
              <a:rPr lang="en-US" smtClean="0"/>
              <a:pPr/>
              <a:t>‹#›</a:t>
            </a:fld>
            <a:endParaRPr lang="en-US" dirty="0"/>
          </a:p>
        </p:txBody>
      </p:sp>
    </p:spTree>
    <p:extLst>
      <p:ext uri="{BB962C8B-B14F-4D97-AF65-F5344CB8AC3E}">
        <p14:creationId xmlns:p14="http://schemas.microsoft.com/office/powerpoint/2010/main" val="2540967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F8DE27D-6EC4-412D-86AE-46F9D566106C}" type="datetimeFigureOut">
              <a:rPr lang="en-US"/>
              <a:pPr>
                <a:defRPr/>
              </a:pPr>
              <a:t>11/3/2013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DCA8AAB-0694-4B78-8FC8-3950FAED0702}" type="slidenum">
              <a:rPr lang="en-US"/>
              <a:pPr>
                <a:defRPr/>
              </a:pPr>
              <a:t>‹#›</a:t>
            </a:fld>
            <a:endParaRPr lang="en-US" dirty="0"/>
          </a:p>
        </p:txBody>
      </p:sp>
    </p:spTree>
    <p:extLst>
      <p:ext uri="{BB962C8B-B14F-4D97-AF65-F5344CB8AC3E}">
        <p14:creationId xmlns:p14="http://schemas.microsoft.com/office/powerpoint/2010/main" val="1949211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flickr.com/photos/ilri/sets/72157632057087650/detail/"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To replace a photo above: copy and paste this link in your browser: </a:t>
            </a:r>
            <a:r>
              <a:rPr lang="en-US" sz="1200" u="sng" kern="1200" dirty="0" smtClean="0">
                <a:solidFill>
                  <a:schemeClr val="tx1"/>
                </a:solidFill>
                <a:effectLst/>
                <a:latin typeface="+mn-lt"/>
                <a:ea typeface="+mn-ea"/>
                <a:cs typeface="+mn-cs"/>
                <a:hlinkClick r:id="rId3"/>
              </a:rPr>
              <a:t>http://www.flickr.com/photos/ilri/sets/72157632057087650/detail/</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Find a photo you like and the right size: copy and paste it in the block above.</a:t>
            </a:r>
            <a:endParaRPr lang="en-US" sz="1200" kern="1200" dirty="0">
              <a:solidFill>
                <a:schemeClr val="tx1"/>
              </a:solidFill>
              <a:effectLst/>
              <a:latin typeface="+mn-lt"/>
              <a:ea typeface="+mn-ea"/>
              <a:cs typeface="+mn-cs"/>
            </a:endParaRPr>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B67D74BA-9241-4FDF-9233-D13516D928C5}" type="slidenum">
              <a:rPr lang="en-US" smtClean="0"/>
              <a:pPr eaLnBrk="1" hangingPunct="1"/>
              <a:t>1</a:t>
            </a:fld>
            <a:endParaRPr lang="en-US" dirty="0" smtClean="0"/>
          </a:p>
        </p:txBody>
      </p:sp>
    </p:spTree>
    <p:extLst>
      <p:ext uri="{BB962C8B-B14F-4D97-AF65-F5344CB8AC3E}">
        <p14:creationId xmlns:p14="http://schemas.microsoft.com/office/powerpoint/2010/main" val="16315161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10</a:t>
            </a:fld>
            <a:endParaRPr lang="en-US" dirty="0"/>
          </a:p>
        </p:txBody>
      </p:sp>
    </p:spTree>
    <p:extLst>
      <p:ext uri="{BB962C8B-B14F-4D97-AF65-F5344CB8AC3E}">
        <p14:creationId xmlns:p14="http://schemas.microsoft.com/office/powerpoint/2010/main" val="22185937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11</a:t>
            </a:fld>
            <a:endParaRPr lang="en-US" dirty="0"/>
          </a:p>
        </p:txBody>
      </p:sp>
    </p:spTree>
    <p:extLst>
      <p:ext uri="{BB962C8B-B14F-4D97-AF65-F5344CB8AC3E}">
        <p14:creationId xmlns:p14="http://schemas.microsoft.com/office/powerpoint/2010/main" val="8730338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13</a:t>
            </a:fld>
            <a:endParaRPr lang="en-US" dirty="0"/>
          </a:p>
        </p:txBody>
      </p:sp>
    </p:spTree>
    <p:extLst>
      <p:ext uri="{BB962C8B-B14F-4D97-AF65-F5344CB8AC3E}">
        <p14:creationId xmlns:p14="http://schemas.microsoft.com/office/powerpoint/2010/main" val="23161171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14</a:t>
            </a:fld>
            <a:endParaRPr lang="en-US" dirty="0"/>
          </a:p>
        </p:txBody>
      </p:sp>
    </p:spTree>
    <p:extLst>
      <p:ext uri="{BB962C8B-B14F-4D97-AF65-F5344CB8AC3E}">
        <p14:creationId xmlns:p14="http://schemas.microsoft.com/office/powerpoint/2010/main" val="5658507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15</a:t>
            </a:fld>
            <a:endParaRPr lang="en-US" dirty="0"/>
          </a:p>
        </p:txBody>
      </p:sp>
    </p:spTree>
    <p:extLst>
      <p:ext uri="{BB962C8B-B14F-4D97-AF65-F5344CB8AC3E}">
        <p14:creationId xmlns:p14="http://schemas.microsoft.com/office/powerpoint/2010/main" val="17151453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16</a:t>
            </a:fld>
            <a:endParaRPr lang="en-US" dirty="0"/>
          </a:p>
        </p:txBody>
      </p:sp>
    </p:spTree>
    <p:extLst>
      <p:ext uri="{BB962C8B-B14F-4D97-AF65-F5344CB8AC3E}">
        <p14:creationId xmlns:p14="http://schemas.microsoft.com/office/powerpoint/2010/main" val="14310381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17</a:t>
            </a:fld>
            <a:endParaRPr lang="en-US" dirty="0"/>
          </a:p>
        </p:txBody>
      </p:sp>
    </p:spTree>
    <p:extLst>
      <p:ext uri="{BB962C8B-B14F-4D97-AF65-F5344CB8AC3E}">
        <p14:creationId xmlns:p14="http://schemas.microsoft.com/office/powerpoint/2010/main" val="24014380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18</a:t>
            </a:fld>
            <a:endParaRPr lang="en-US" dirty="0"/>
          </a:p>
        </p:txBody>
      </p:sp>
    </p:spTree>
    <p:extLst>
      <p:ext uri="{BB962C8B-B14F-4D97-AF65-F5344CB8AC3E}">
        <p14:creationId xmlns:p14="http://schemas.microsoft.com/office/powerpoint/2010/main" val="26798134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19</a:t>
            </a:fld>
            <a:endParaRPr lang="en-US" dirty="0"/>
          </a:p>
        </p:txBody>
      </p:sp>
    </p:spTree>
    <p:extLst>
      <p:ext uri="{BB962C8B-B14F-4D97-AF65-F5344CB8AC3E}">
        <p14:creationId xmlns:p14="http://schemas.microsoft.com/office/powerpoint/2010/main" val="11608716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20</a:t>
            </a:fld>
            <a:endParaRPr lang="en-US" dirty="0"/>
          </a:p>
        </p:txBody>
      </p:sp>
    </p:spTree>
    <p:extLst>
      <p:ext uri="{BB962C8B-B14F-4D97-AF65-F5344CB8AC3E}">
        <p14:creationId xmlns:p14="http://schemas.microsoft.com/office/powerpoint/2010/main" val="4214320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2</a:t>
            </a:fld>
            <a:endParaRPr lang="en-US" dirty="0"/>
          </a:p>
        </p:txBody>
      </p:sp>
    </p:spTree>
    <p:extLst>
      <p:ext uri="{BB962C8B-B14F-4D97-AF65-F5344CB8AC3E}">
        <p14:creationId xmlns:p14="http://schemas.microsoft.com/office/powerpoint/2010/main" val="2440111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3</a:t>
            </a:fld>
            <a:endParaRPr lang="en-US" dirty="0"/>
          </a:p>
        </p:txBody>
      </p:sp>
    </p:spTree>
    <p:extLst>
      <p:ext uri="{BB962C8B-B14F-4D97-AF65-F5344CB8AC3E}">
        <p14:creationId xmlns:p14="http://schemas.microsoft.com/office/powerpoint/2010/main" val="41554452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4</a:t>
            </a:fld>
            <a:endParaRPr lang="en-US" dirty="0"/>
          </a:p>
        </p:txBody>
      </p:sp>
    </p:spTree>
    <p:extLst>
      <p:ext uri="{BB962C8B-B14F-4D97-AF65-F5344CB8AC3E}">
        <p14:creationId xmlns:p14="http://schemas.microsoft.com/office/powerpoint/2010/main" val="3591816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5</a:t>
            </a:fld>
            <a:endParaRPr lang="en-US" dirty="0"/>
          </a:p>
        </p:txBody>
      </p:sp>
    </p:spTree>
    <p:extLst>
      <p:ext uri="{BB962C8B-B14F-4D97-AF65-F5344CB8AC3E}">
        <p14:creationId xmlns:p14="http://schemas.microsoft.com/office/powerpoint/2010/main" val="1353863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6</a:t>
            </a:fld>
            <a:endParaRPr lang="en-US" dirty="0"/>
          </a:p>
        </p:txBody>
      </p:sp>
    </p:spTree>
    <p:extLst>
      <p:ext uri="{BB962C8B-B14F-4D97-AF65-F5344CB8AC3E}">
        <p14:creationId xmlns:p14="http://schemas.microsoft.com/office/powerpoint/2010/main" val="1567157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7</a:t>
            </a:fld>
            <a:endParaRPr lang="en-US" dirty="0"/>
          </a:p>
        </p:txBody>
      </p:sp>
    </p:spTree>
    <p:extLst>
      <p:ext uri="{BB962C8B-B14F-4D97-AF65-F5344CB8AC3E}">
        <p14:creationId xmlns:p14="http://schemas.microsoft.com/office/powerpoint/2010/main" val="4080334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8</a:t>
            </a:fld>
            <a:endParaRPr lang="en-US" dirty="0"/>
          </a:p>
        </p:txBody>
      </p:sp>
    </p:spTree>
    <p:extLst>
      <p:ext uri="{BB962C8B-B14F-4D97-AF65-F5344CB8AC3E}">
        <p14:creationId xmlns:p14="http://schemas.microsoft.com/office/powerpoint/2010/main" val="15205232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9</a:t>
            </a:fld>
            <a:endParaRPr lang="en-US" dirty="0"/>
          </a:p>
        </p:txBody>
      </p:sp>
    </p:spTree>
    <p:extLst>
      <p:ext uri="{BB962C8B-B14F-4D97-AF65-F5344CB8AC3E}">
        <p14:creationId xmlns:p14="http://schemas.microsoft.com/office/powerpoint/2010/main" val="3993043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smtClean="0">
                <a:solidFill>
                  <a:srgbClr val="FFFFFF"/>
                </a:solidFill>
              </a:rPr>
              <a:t>Minimum 0f 30 point</a:t>
            </a:r>
            <a:br>
              <a:rPr lang="en-US" sz="3000" dirty="0" smtClean="0">
                <a:solidFill>
                  <a:srgbClr val="FFFFFF"/>
                </a:solidFill>
              </a:rPr>
            </a:br>
            <a:r>
              <a:rPr lang="en-US" sz="3000" dirty="0" smtClean="0">
                <a:solidFill>
                  <a:srgbClr val="FFFFFF"/>
                </a:solidFill>
              </a:rPr>
              <a:t> and maximum 3 lines title</a:t>
            </a:r>
            <a:br>
              <a:rPr lang="en-US" sz="3000" dirty="0" smtClean="0">
                <a:solidFill>
                  <a:srgbClr val="FFFFFF"/>
                </a:solidFill>
              </a:rPr>
            </a:br>
            <a:r>
              <a:rPr lang="en-US" sz="3000" dirty="0" smtClean="0">
                <a:solidFill>
                  <a:srgbClr val="FFFFFF"/>
                </a:solidFill>
              </a:rPr>
              <a:t>Remove or change the pictures</a:t>
            </a:r>
            <a:endParaRPr lang="en-US" sz="3000" dirty="0">
              <a:solidFill>
                <a:srgbClr val="FFFFFF"/>
              </a:solidFill>
            </a:endParaRP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smtClean="0"/>
              <a:t>Authors minimum 18 points in italics</a:t>
            </a:r>
            <a:br>
              <a:rPr lang="en-US" dirty="0" smtClean="0"/>
            </a:br>
            <a:r>
              <a:rPr lang="en-US" dirty="0" smtClean="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smtClean="0"/>
              <a:t>Event</a:t>
            </a:r>
            <a:br>
              <a:rPr lang="en-US" dirty="0" smtClean="0"/>
            </a:br>
            <a:r>
              <a:rPr lang="en-US" dirty="0" smtClean="0"/>
              <a:t>Location </a:t>
            </a:r>
            <a:br>
              <a:rPr lang="en-US" dirty="0" smtClean="0"/>
            </a:br>
            <a:r>
              <a:rPr lang="en-US" dirty="0" smtClean="0"/>
              <a:t>Date</a:t>
            </a:r>
            <a:endParaRPr lang="en-US" dirty="0"/>
          </a:p>
        </p:txBody>
      </p:sp>
    </p:spTree>
    <p:extLst>
      <p:ext uri="{BB962C8B-B14F-4D97-AF65-F5344CB8AC3E}">
        <p14:creationId xmlns:p14="http://schemas.microsoft.com/office/powerpoint/2010/main" val="356006930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smtClean="0"/>
              <a:t>Main point 6 point smaller than slide title</a:t>
            </a:r>
          </a:p>
          <a:p>
            <a:pPr lvl="1"/>
            <a:r>
              <a:rPr lang="en-US" dirty="0" smtClean="0"/>
              <a:t>Bullet points 4 point less than main point</a:t>
            </a:r>
          </a:p>
          <a:p>
            <a:pPr lvl="1"/>
            <a:r>
              <a:rPr lang="en-US" dirty="0" smtClean="0"/>
              <a:t>Font type is Calibri</a:t>
            </a:r>
          </a:p>
          <a:p>
            <a:pPr lvl="2"/>
            <a:r>
              <a:rPr lang="en-US" dirty="0" smtClean="0"/>
              <a:t>It is advised in one slide maximum 6 bullets</a:t>
            </a:r>
          </a:p>
          <a:p>
            <a:pPr lvl="3"/>
            <a:r>
              <a:rPr lang="en-US" dirty="0" smtClean="0"/>
              <a:t>We recommend you use images on slides</a:t>
            </a:r>
          </a:p>
          <a:p>
            <a:pPr lvl="3"/>
            <a:r>
              <a:rPr lang="en-US" dirty="0" smtClean="0"/>
              <a:t>You can change partner logos on front page</a:t>
            </a:r>
          </a:p>
          <a:p>
            <a:pPr lvl="4"/>
            <a:r>
              <a:rPr lang="en-US" dirty="0" smtClean="0"/>
              <a:t>You have to duplicate this slide for more inside pages</a:t>
            </a:r>
            <a:endParaRPr lang="en-US" dirty="0"/>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86136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smtClean="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smtClean="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smtClean="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smtClean="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smtClean="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83972961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smtClean="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smtClean="0"/>
              <a:t>Click on the icon to add map</a:t>
            </a:r>
            <a:endParaRPr lang="en-US" dirty="0"/>
          </a:p>
        </p:txBody>
      </p:sp>
    </p:spTree>
    <p:extLst>
      <p:ext uri="{BB962C8B-B14F-4D97-AF65-F5344CB8AC3E}">
        <p14:creationId xmlns:p14="http://schemas.microsoft.com/office/powerpoint/2010/main" val="209142819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dirty="0" smtClean="0"/>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74870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smtClean="0">
                  <a:latin typeface="+mj-lt"/>
                </a:rPr>
                <a:t>The presentation has a Creative Commons license. You are free to re-use or distribute this work: provided credit is given to ILRI.</a:t>
              </a:r>
              <a:endParaRPr lang="en-US" sz="900" dirty="0" smtClean="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1828800"/>
            <a:ext cx="91440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4400" i="1" dirty="0" smtClean="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2438400"/>
            <a:ext cx="45720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4400" dirty="0">
                <a:solidFill>
                  <a:srgbClr val="762123"/>
                </a:solidFill>
              </a:rPr>
              <a:t>ilri.org</a:t>
            </a:r>
          </a:p>
        </p:txBody>
      </p:sp>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20113" y="5100450"/>
            <a:ext cx="8723094" cy="1376550"/>
          </a:xfrm>
          <a:prstGeom prst="rect">
            <a:avLst/>
          </a:prstGeom>
        </p:spPr>
      </p:pic>
    </p:spTree>
    <p:extLst>
      <p:ext uri="{BB962C8B-B14F-4D97-AF65-F5344CB8AC3E}">
        <p14:creationId xmlns:p14="http://schemas.microsoft.com/office/powerpoint/2010/main" val="167339189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smtClean="0">
                <a:solidFill>
                  <a:srgbClr val="FFFFFF"/>
                </a:solidFill>
              </a:rPr>
              <a:t>Minimum 0f 30 point</a:t>
            </a:r>
            <a:br>
              <a:rPr lang="en-US" sz="3000" dirty="0" smtClean="0">
                <a:solidFill>
                  <a:srgbClr val="FFFFFF"/>
                </a:solidFill>
              </a:rPr>
            </a:br>
            <a:r>
              <a:rPr lang="en-US" sz="3000" dirty="0" smtClean="0">
                <a:solidFill>
                  <a:srgbClr val="FFFFFF"/>
                </a:solidFill>
              </a:rPr>
              <a:t> and maximum 3 lines title</a:t>
            </a:r>
            <a:br>
              <a:rPr lang="en-US" sz="3000" dirty="0" smtClean="0">
                <a:solidFill>
                  <a:srgbClr val="FFFFFF"/>
                </a:solidFill>
              </a:rPr>
            </a:br>
            <a:r>
              <a:rPr lang="en-US" sz="3000" dirty="0" smtClean="0">
                <a:solidFill>
                  <a:srgbClr val="FFFFFF"/>
                </a:solidFill>
              </a:rPr>
              <a:t>Remove or change the pictures</a:t>
            </a:r>
            <a:endParaRPr lang="en-US" sz="3000" dirty="0">
              <a:solidFill>
                <a:srgbClr val="FFFFFF"/>
              </a:solidFill>
            </a:endParaRP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smtClean="0"/>
              <a:t>Authors minimum 18 points in italics</a:t>
            </a:r>
            <a:br>
              <a:rPr lang="en-US" dirty="0" smtClean="0"/>
            </a:br>
            <a:r>
              <a:rPr lang="en-US" dirty="0" smtClean="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smtClean="0"/>
              <a:t>Event</a:t>
            </a:r>
            <a:br>
              <a:rPr lang="en-US" dirty="0" smtClean="0"/>
            </a:br>
            <a:r>
              <a:rPr lang="en-US" dirty="0" smtClean="0"/>
              <a:t>Location </a:t>
            </a:r>
            <a:br>
              <a:rPr lang="en-US" dirty="0" smtClean="0"/>
            </a:br>
            <a:r>
              <a:rPr lang="en-US" dirty="0" smtClean="0"/>
              <a:t>Date</a:t>
            </a:r>
            <a:endParaRPr lang="en-US" dirty="0"/>
          </a:p>
        </p:txBody>
      </p:sp>
    </p:spTree>
    <p:extLst>
      <p:ext uri="{BB962C8B-B14F-4D97-AF65-F5344CB8AC3E}">
        <p14:creationId xmlns:p14="http://schemas.microsoft.com/office/powerpoint/2010/main" val="71767962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smtClean="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smtClean="0"/>
              <a:t>Main point 6 point smaller than slide title</a:t>
            </a:r>
          </a:p>
          <a:p>
            <a:pPr lvl="1"/>
            <a:r>
              <a:rPr lang="en-US" dirty="0" smtClean="0"/>
              <a:t>Bullet points 4 point less than main point</a:t>
            </a:r>
          </a:p>
          <a:p>
            <a:pPr lvl="1"/>
            <a:r>
              <a:rPr lang="en-US" dirty="0" smtClean="0"/>
              <a:t>Font type is Calibri</a:t>
            </a:r>
          </a:p>
          <a:p>
            <a:pPr lvl="2"/>
            <a:r>
              <a:rPr lang="en-US" dirty="0" smtClean="0"/>
              <a:t>It is advised in one slide maximum 6 bullets</a:t>
            </a:r>
          </a:p>
          <a:p>
            <a:pPr lvl="3"/>
            <a:r>
              <a:rPr lang="en-US" dirty="0" smtClean="0"/>
              <a:t>We recommend you use images on slides</a:t>
            </a:r>
          </a:p>
          <a:p>
            <a:pPr lvl="3"/>
            <a:r>
              <a:rPr lang="en-US" dirty="0" smtClean="0"/>
              <a:t>You can change partner logos on front page</a:t>
            </a:r>
          </a:p>
          <a:p>
            <a:pPr lvl="4"/>
            <a:r>
              <a:rPr lang="en-US" dirty="0" smtClean="0"/>
              <a:t>You have to duplicate this slide for more inside pages</a:t>
            </a:r>
            <a:endParaRPr lang="en-US" dirty="0"/>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49757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1_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smtClean="0">
                  <a:latin typeface="+mj-lt"/>
                </a:rPr>
                <a:t>The presentation has a Creative Commons license. You are free to re-use or distribute this work: provided credit is given to ILRI.</a:t>
              </a:r>
              <a:endParaRPr lang="en-US" sz="900" dirty="0" smtClean="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1828800"/>
            <a:ext cx="91440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4400" i="1" dirty="0" smtClean="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2438400"/>
            <a:ext cx="45720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4400" dirty="0">
                <a:solidFill>
                  <a:srgbClr val="762123"/>
                </a:solidFill>
              </a:rPr>
              <a:t>ilri.org</a:t>
            </a:r>
          </a:p>
        </p:txBody>
      </p:sp>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20113" y="5100450"/>
            <a:ext cx="8723094" cy="1376550"/>
          </a:xfrm>
          <a:prstGeom prst="rect">
            <a:avLst/>
          </a:prstGeom>
        </p:spPr>
      </p:pic>
    </p:spTree>
    <p:extLst>
      <p:ext uri="{BB962C8B-B14F-4D97-AF65-F5344CB8AC3E}">
        <p14:creationId xmlns:p14="http://schemas.microsoft.com/office/powerpoint/2010/main" val="332856279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cSld>
  <p:clrMap bg1="lt1" tx1="dk1" bg2="lt2" tx2="dk2" accent1="accent1" accent2="accent2" accent3="accent3" accent4="accent4" accent5="accent5" accent6="accent6" hlink="hlink" folHlink="folHlink"/>
  <p:sldLayoutIdLst>
    <p:sldLayoutId id="2147483706" r:id="rId1"/>
    <p:sldLayoutId id="2147483711" r:id="rId2"/>
    <p:sldLayoutId id="2147483707" r:id="rId3"/>
    <p:sldLayoutId id="2147483704" r:id="rId4"/>
    <p:sldLayoutId id="2147483705" r:id="rId5"/>
    <p:sldLayoutId id="2147483708" r:id="rId6"/>
    <p:sldLayoutId id="2147483742" r:id="rId7"/>
    <p:sldLayoutId id="2147483740" r:id="rId8"/>
    <p:sldLayoutId id="2147483741" r:id="rId9"/>
  </p:sldLayoutIdLst>
  <p:timing>
    <p:tnLst>
      <p:par>
        <p:cTn id="1" dur="indefinite" restart="never" nodeType="tmRoot"/>
      </p:par>
    </p:tnLst>
  </p:timing>
  <p:hf hdr="0" ft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9" descr="D:\Publications\LOGO's\ILRI-logo-smal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30205" y="5866286"/>
            <a:ext cx="803779" cy="82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9" descr="P:\Logos\c\cgiar\cgiar_Logo.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153400" y="5715000"/>
            <a:ext cx="669409" cy="794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Placeholder 4"/>
          <p:cNvSpPr>
            <a:spLocks noGrp="1"/>
          </p:cNvSpPr>
          <p:nvPr>
            <p:ph type="body" sz="quarter" idx="10"/>
          </p:nvPr>
        </p:nvSpPr>
        <p:spPr>
          <a:xfrm>
            <a:off x="609600" y="76201"/>
            <a:ext cx="8153400" cy="963060"/>
          </a:xfrm>
        </p:spPr>
        <p:txBody>
          <a:bodyPr/>
          <a:lstStyle/>
          <a:p>
            <a:r>
              <a:rPr lang="en-US" sz="3600" i="1" dirty="0" smtClean="0">
                <a:latin typeface="Times New Roman" panose="02020603050405020304" pitchFamily="18" charset="0"/>
                <a:cs typeface="Times New Roman" panose="02020603050405020304" pitchFamily="18" charset="0"/>
              </a:rPr>
              <a:t>ILRI </a:t>
            </a:r>
          </a:p>
          <a:p>
            <a:r>
              <a:rPr lang="en-US" sz="3600" i="1" dirty="0" smtClean="0">
                <a:latin typeface="Times New Roman" panose="02020603050405020304" pitchFamily="18" charset="0"/>
                <a:cs typeface="Times New Roman" panose="02020603050405020304" pitchFamily="18" charset="0"/>
              </a:rPr>
              <a:t>Science Plan</a:t>
            </a:r>
          </a:p>
        </p:txBody>
      </p:sp>
      <p:sp>
        <p:nvSpPr>
          <p:cNvPr id="6" name="Text Placeholder 5"/>
          <p:cNvSpPr>
            <a:spLocks noGrp="1"/>
          </p:cNvSpPr>
          <p:nvPr>
            <p:ph type="body" sz="quarter" idx="11"/>
          </p:nvPr>
        </p:nvSpPr>
        <p:spPr/>
        <p:txBody>
          <a:bodyPr/>
          <a:lstStyle/>
          <a:p>
            <a:r>
              <a:rPr lang="en-US" dirty="0" smtClean="0"/>
              <a:t>John Murray McIntire / Suzanne Bertrand</a:t>
            </a:r>
            <a:endParaRPr lang="en-US" dirty="0"/>
          </a:p>
        </p:txBody>
      </p:sp>
      <p:sp>
        <p:nvSpPr>
          <p:cNvPr id="2" name="Text Placeholder 1"/>
          <p:cNvSpPr>
            <a:spLocks noGrp="1"/>
          </p:cNvSpPr>
          <p:nvPr>
            <p:ph type="body" sz="quarter" idx="12"/>
          </p:nvPr>
        </p:nvSpPr>
        <p:spPr>
          <a:xfrm>
            <a:off x="838200" y="2133600"/>
            <a:ext cx="7620000" cy="985838"/>
          </a:xfrm>
        </p:spPr>
        <p:txBody>
          <a:bodyPr>
            <a:normAutofit fontScale="92500" lnSpcReduction="20000"/>
          </a:bodyPr>
          <a:lstStyle/>
          <a:p>
            <a:endParaRPr lang="en-US" dirty="0" smtClean="0"/>
          </a:p>
          <a:p>
            <a:r>
              <a:rPr lang="en-US" dirty="0" smtClean="0"/>
              <a:t>Nairobi</a:t>
            </a:r>
          </a:p>
          <a:p>
            <a:r>
              <a:rPr lang="en-US" dirty="0" smtClean="0"/>
              <a:t>November 3, 2013</a:t>
            </a:r>
            <a:endParaRPr lang="en-US" dirty="0"/>
          </a:p>
        </p:txBody>
      </p:sp>
      <p:grpSp>
        <p:nvGrpSpPr>
          <p:cNvPr id="14" name="Group 13"/>
          <p:cNvGrpSpPr/>
          <p:nvPr/>
        </p:nvGrpSpPr>
        <p:grpSpPr>
          <a:xfrm>
            <a:off x="0" y="3598862"/>
            <a:ext cx="9144000" cy="2116138"/>
            <a:chOff x="0" y="3598862"/>
            <a:chExt cx="9144000" cy="2116138"/>
          </a:xfrm>
        </p:grpSpPr>
        <p:pic>
          <p:nvPicPr>
            <p:cNvPr id="9" name="Picture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96000" y="3598862"/>
              <a:ext cx="3048000" cy="2116138"/>
            </a:xfrm>
            <a:prstGeom prst="rect">
              <a:avLst/>
            </a:prstGeom>
          </p:spPr>
        </p:pic>
        <p:pic>
          <p:nvPicPr>
            <p:cNvPr id="2050" name="Picture 2" descr="C:\Users\zsewunet\Downloads\4189986967_eb3e1b1848_b.jpg"/>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2246193" y="3598862"/>
              <a:ext cx="3724275" cy="211613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3604178"/>
              <a:ext cx="2147215" cy="2110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i="1" dirty="0" smtClean="0">
                <a:latin typeface="Times New Roman" panose="02020603050405020304" pitchFamily="18" charset="0"/>
                <a:cs typeface="Times New Roman" panose="02020603050405020304" pitchFamily="18" charset="0"/>
              </a:rPr>
              <a:t>ILRI portfolio summary</a:t>
            </a:r>
            <a:endParaRPr lang="en-US" sz="2800" i="1"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10"/>
          </p:nvPr>
        </p:nvSpPr>
        <p:spPr>
          <a:xfrm>
            <a:off x="457200" y="1447800"/>
            <a:ext cx="8382000" cy="4800600"/>
          </a:xfrm>
        </p:spPr>
        <p:txBody>
          <a:bodyPr/>
          <a:lstStyle/>
          <a:p>
            <a:pPr indent="914400">
              <a:lnSpc>
                <a:spcPct val="100000"/>
              </a:lnSpc>
              <a:spcBef>
                <a:spcPts val="1200"/>
              </a:spcBef>
            </a:pPr>
            <a:r>
              <a:rPr lang="en-US" sz="2400" i="1" dirty="0" smtClean="0">
                <a:solidFill>
                  <a:srgbClr val="000000"/>
                </a:solidFill>
                <a:latin typeface="Times New Roman" panose="02020603050405020304" pitchFamily="18" charset="0"/>
              </a:rPr>
              <a:t>Highly dispersed across sectors</a:t>
            </a:r>
          </a:p>
          <a:p>
            <a:pPr indent="914400">
              <a:lnSpc>
                <a:spcPct val="100000"/>
              </a:lnSpc>
              <a:spcBef>
                <a:spcPts val="1200"/>
              </a:spcBef>
            </a:pPr>
            <a:r>
              <a:rPr lang="en-US" sz="2400" i="1" dirty="0" smtClean="0">
                <a:solidFill>
                  <a:srgbClr val="000000"/>
                </a:solidFill>
                <a:latin typeface="Times New Roman" panose="02020603050405020304" pitchFamily="18" charset="0"/>
              </a:rPr>
              <a:t>Loss of focus on productivity on all paths (breed, health, feed, economic analysis of value chain technologies)</a:t>
            </a:r>
          </a:p>
          <a:p>
            <a:pPr indent="914400">
              <a:lnSpc>
                <a:spcPct val="100000"/>
              </a:lnSpc>
              <a:spcBef>
                <a:spcPts val="1200"/>
              </a:spcBef>
            </a:pPr>
            <a:r>
              <a:rPr lang="en-US" sz="2400" i="1" dirty="0" smtClean="0">
                <a:solidFill>
                  <a:srgbClr val="000000"/>
                </a:solidFill>
                <a:latin typeface="Times New Roman" panose="02020603050405020304" pitchFamily="18" charset="0"/>
              </a:rPr>
              <a:t>Loss of focus on animal production</a:t>
            </a:r>
          </a:p>
          <a:p>
            <a:pPr indent="914400">
              <a:lnSpc>
                <a:spcPct val="100000"/>
              </a:lnSpc>
              <a:spcBef>
                <a:spcPts val="1200"/>
              </a:spcBef>
            </a:pPr>
            <a:r>
              <a:rPr lang="en-US" sz="2400" i="1" dirty="0" smtClean="0">
                <a:solidFill>
                  <a:srgbClr val="000000"/>
                </a:solidFill>
                <a:latin typeface="Times New Roman" panose="02020603050405020304" pitchFamily="18" charset="0"/>
              </a:rPr>
              <a:t>Inadequate focus on primary production </a:t>
            </a:r>
          </a:p>
          <a:p>
            <a:pPr indent="914400">
              <a:lnSpc>
                <a:spcPct val="100000"/>
              </a:lnSpc>
              <a:spcBef>
                <a:spcPts val="1200"/>
              </a:spcBef>
            </a:pPr>
            <a:r>
              <a:rPr lang="en-US" sz="2400" i="1" dirty="0" smtClean="0">
                <a:solidFill>
                  <a:srgbClr val="000000"/>
                </a:solidFill>
                <a:latin typeface="Times New Roman" panose="02020603050405020304" pitchFamily="18" charset="0"/>
              </a:rPr>
              <a:t>Too much focus on areas of low scientific and field impact, especially small development projects</a:t>
            </a:r>
          </a:p>
          <a:p>
            <a:pPr>
              <a:lnSpc>
                <a:spcPct val="100000"/>
              </a:lnSpc>
              <a:spcBef>
                <a:spcPts val="200"/>
              </a:spcBef>
              <a:spcAft>
                <a:spcPts val="200"/>
              </a:spcAft>
            </a:pPr>
            <a:endParaRPr lang="en-US" sz="2400" i="1" dirty="0">
              <a:solidFill>
                <a:srgbClr val="000000"/>
              </a:solidFill>
              <a:latin typeface="Times New Roman" panose="02020603050405020304" pitchFamily="18" charset="0"/>
            </a:endParaRPr>
          </a:p>
          <a:p>
            <a:pPr>
              <a:lnSpc>
                <a:spcPct val="100000"/>
              </a:lnSpc>
              <a:spcBef>
                <a:spcPts val="200"/>
              </a:spcBef>
              <a:spcAft>
                <a:spcPts val="200"/>
              </a:spcAft>
            </a:pPr>
            <a:r>
              <a:rPr lang="en-US" sz="2400" i="1" dirty="0">
                <a:solidFill>
                  <a:srgbClr val="000000"/>
                </a:solidFill>
                <a:latin typeface="Times New Roman" panose="02020603050405020304" pitchFamily="18" charset="0"/>
              </a:rPr>
              <a:t>	</a:t>
            </a:r>
          </a:p>
          <a:p>
            <a:endParaRPr lang="en-US" dirty="0"/>
          </a:p>
        </p:txBody>
      </p:sp>
    </p:spTree>
    <p:extLst>
      <p:ext uri="{BB962C8B-B14F-4D97-AF65-F5344CB8AC3E}">
        <p14:creationId xmlns:p14="http://schemas.microsoft.com/office/powerpoint/2010/main" val="16411109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i="1" dirty="0" smtClean="0">
                <a:latin typeface="Times New Roman" panose="02020603050405020304" pitchFamily="18" charset="0"/>
                <a:cs typeface="Times New Roman" panose="02020603050405020304" pitchFamily="18" charset="0"/>
              </a:rPr>
              <a:t>ILRI portfolio and the higher goals</a:t>
            </a:r>
            <a:endParaRPr lang="en-US" sz="2800" i="1"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10"/>
          </p:nvPr>
        </p:nvSpPr>
        <p:spPr>
          <a:xfrm>
            <a:off x="457200" y="1447800"/>
            <a:ext cx="8382000" cy="4800600"/>
          </a:xfrm>
        </p:spPr>
        <p:txBody>
          <a:bodyPr/>
          <a:lstStyle/>
          <a:p>
            <a:pPr indent="457200">
              <a:lnSpc>
                <a:spcPct val="100000"/>
              </a:lnSpc>
              <a:spcBef>
                <a:spcPts val="1200"/>
              </a:spcBef>
            </a:pPr>
            <a:endParaRPr lang="en-US" sz="2400" i="1" dirty="0" smtClean="0">
              <a:solidFill>
                <a:srgbClr val="000000"/>
              </a:solidFill>
              <a:latin typeface="Times New Roman" panose="02020603050405020304" pitchFamily="18" charset="0"/>
            </a:endParaRPr>
          </a:p>
          <a:p>
            <a:pPr indent="457200">
              <a:lnSpc>
                <a:spcPct val="100000"/>
              </a:lnSpc>
              <a:spcBef>
                <a:spcPts val="1200"/>
              </a:spcBef>
            </a:pPr>
            <a:r>
              <a:rPr lang="en-US" sz="2400" i="1" dirty="0" smtClean="0">
                <a:solidFill>
                  <a:srgbClr val="000000"/>
                </a:solidFill>
                <a:latin typeface="Times New Roman" panose="02020603050405020304" pitchFamily="18" charset="0"/>
              </a:rPr>
              <a:t>How does ILRI’s portfolio affect the system level outcomes ?</a:t>
            </a:r>
          </a:p>
          <a:p>
            <a:pPr indent="457200">
              <a:lnSpc>
                <a:spcPct val="100000"/>
              </a:lnSpc>
              <a:spcBef>
                <a:spcPts val="1200"/>
              </a:spcBef>
            </a:pPr>
            <a:endParaRPr lang="en-US" sz="2400" i="1" dirty="0" smtClean="0">
              <a:solidFill>
                <a:srgbClr val="000000"/>
              </a:solidFill>
              <a:latin typeface="Times New Roman" panose="02020603050405020304" pitchFamily="18" charset="0"/>
            </a:endParaRPr>
          </a:p>
          <a:p>
            <a:pPr indent="457200">
              <a:lnSpc>
                <a:spcPct val="100000"/>
              </a:lnSpc>
              <a:spcBef>
                <a:spcPts val="1200"/>
              </a:spcBef>
            </a:pPr>
            <a:r>
              <a:rPr lang="en-US" sz="2400" i="1" dirty="0" smtClean="0">
                <a:solidFill>
                  <a:srgbClr val="000000"/>
                </a:solidFill>
                <a:latin typeface="Times New Roman" panose="02020603050405020304" pitchFamily="18" charset="0"/>
              </a:rPr>
              <a:t>How does ILRI’s portfolio affect the institution’s strategic objectives ?</a:t>
            </a:r>
          </a:p>
          <a:p>
            <a:pPr indent="914400">
              <a:lnSpc>
                <a:spcPct val="100000"/>
              </a:lnSpc>
              <a:spcBef>
                <a:spcPts val="1200"/>
              </a:spcBef>
            </a:pPr>
            <a:endParaRPr lang="en-US" sz="2400" i="1" dirty="0">
              <a:solidFill>
                <a:srgbClr val="000000"/>
              </a:solidFill>
              <a:latin typeface="Times New Roman" panose="02020603050405020304" pitchFamily="18" charset="0"/>
            </a:endParaRPr>
          </a:p>
          <a:p>
            <a:pPr>
              <a:lnSpc>
                <a:spcPct val="100000"/>
              </a:lnSpc>
              <a:spcBef>
                <a:spcPts val="200"/>
              </a:spcBef>
              <a:spcAft>
                <a:spcPts val="200"/>
              </a:spcAft>
            </a:pPr>
            <a:r>
              <a:rPr lang="en-US" sz="2400" i="1" dirty="0">
                <a:solidFill>
                  <a:srgbClr val="000000"/>
                </a:solidFill>
                <a:latin typeface="Times New Roman" panose="02020603050405020304" pitchFamily="18" charset="0"/>
              </a:rPr>
              <a:t>	</a:t>
            </a:r>
          </a:p>
          <a:p>
            <a:endParaRPr lang="en-US" dirty="0"/>
          </a:p>
        </p:txBody>
      </p:sp>
    </p:spTree>
    <p:extLst>
      <p:ext uri="{BB962C8B-B14F-4D97-AF65-F5344CB8AC3E}">
        <p14:creationId xmlns:p14="http://schemas.microsoft.com/office/powerpoint/2010/main" val="33412972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smtClean="0">
                <a:latin typeface="Times New Roman" panose="02020603050405020304" pitchFamily="18" charset="0"/>
                <a:cs typeface="Times New Roman" panose="02020603050405020304" pitchFamily="18" charset="0"/>
              </a:rPr>
              <a:t>ILRI </a:t>
            </a:r>
            <a:r>
              <a:rPr lang="en-US" sz="2800" smtClean="0">
                <a:latin typeface="Times New Roman" panose="02020603050405020304" pitchFamily="18" charset="0"/>
                <a:cs typeface="Times New Roman" panose="02020603050405020304" pitchFamily="18" charset="0"/>
              </a:rPr>
              <a:t>Strategy </a:t>
            </a:r>
            <a:r>
              <a:rPr lang="en-US" sz="2800" dirty="0" smtClean="0">
                <a:latin typeface="Times New Roman" panose="02020603050405020304" pitchFamily="18" charset="0"/>
                <a:cs typeface="Times New Roman" panose="02020603050405020304" pitchFamily="18" charset="0"/>
              </a:rPr>
              <a:t>Weights on SLOs</a:t>
            </a:r>
            <a:r>
              <a:rPr lang="en-US" dirty="0"/>
              <a:t/>
            </a:r>
            <a:br>
              <a:rPr lang="en-US" dirty="0"/>
            </a:br>
            <a:endParaRPr lang="en-US" dirty="0"/>
          </a:p>
        </p:txBody>
      </p:sp>
      <p:graphicFrame>
        <p:nvGraphicFramePr>
          <p:cNvPr id="4" name="Content Placeholder 3"/>
          <p:cNvGraphicFramePr>
            <a:graphicFrameLocks noGrp="1"/>
          </p:cNvGraphicFramePr>
          <p:nvPr>
            <p:ph sz="quarter" idx="10"/>
            <p:extLst>
              <p:ext uri="{D42A27DB-BD31-4B8C-83A1-F6EECF244321}">
                <p14:modId xmlns:p14="http://schemas.microsoft.com/office/powerpoint/2010/main" val="4101514571"/>
              </p:ext>
            </p:extLst>
          </p:nvPr>
        </p:nvGraphicFramePr>
        <p:xfrm>
          <a:off x="228600" y="1295398"/>
          <a:ext cx="8839200" cy="4897122"/>
        </p:xfrm>
        <a:graphic>
          <a:graphicData uri="http://schemas.openxmlformats.org/drawingml/2006/table">
            <a:tbl>
              <a:tblPr firstRow="1" firstCol="1" bandRow="1">
                <a:tableStyleId>{5C22544A-7EE6-4342-B048-85BDC9FD1C3A}</a:tableStyleId>
              </a:tblPr>
              <a:tblGrid>
                <a:gridCol w="1828800"/>
                <a:gridCol w="1752600"/>
                <a:gridCol w="1752600"/>
                <a:gridCol w="1752600"/>
                <a:gridCol w="1752600"/>
              </a:tblGrid>
              <a:tr h="1645920">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ILRI SO on SLO</a:t>
                      </a:r>
                    </a:p>
                  </a:txBody>
                  <a:tcPr marL="68580" marR="68580" marT="0" marB="0"/>
                </a:tc>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Poverty</a:t>
                      </a:r>
                    </a:p>
                  </a:txBody>
                  <a:tcPr marL="68580" marR="68580" marT="0" marB="0"/>
                </a:tc>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Food Security</a:t>
                      </a:r>
                    </a:p>
                  </a:txBody>
                  <a:tcPr marL="68580" marR="68580" marT="0" marB="0"/>
                </a:tc>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Natural Resources Management</a:t>
                      </a:r>
                    </a:p>
                  </a:txBody>
                  <a:tcPr marL="68580" marR="68580" marT="0" marB="0"/>
                </a:tc>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Nutrition and Health</a:t>
                      </a:r>
                    </a:p>
                  </a:txBody>
                  <a:tcPr marL="68580" marR="68580" marT="0" marB="0"/>
                </a:tc>
              </a:tr>
              <a:tr h="1083734">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Practices</a:t>
                      </a:r>
                    </a:p>
                  </a:txBody>
                  <a:tcPr marL="68580" marR="68580" marT="0" marB="0"/>
                </a:tc>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0.344</a:t>
                      </a:r>
                    </a:p>
                  </a:txBody>
                  <a:tcPr marL="68580" marR="68580" marT="0" marB="0"/>
                </a:tc>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0.295</a:t>
                      </a:r>
                    </a:p>
                  </a:txBody>
                  <a:tcPr marL="68580" marR="68580" marT="0" marB="0"/>
                </a:tc>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0.246</a:t>
                      </a:r>
                    </a:p>
                  </a:txBody>
                  <a:tcPr marL="68580" marR="68580" marT="0" marB="0"/>
                </a:tc>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0.116</a:t>
                      </a:r>
                    </a:p>
                  </a:txBody>
                  <a:tcPr marL="68580" marR="68580" marT="0" marB="0"/>
                </a:tc>
              </a:tr>
              <a:tr h="1083734">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Influencing</a:t>
                      </a:r>
                    </a:p>
                  </a:txBody>
                  <a:tcPr marL="68580" marR="68580" marT="0" marB="0"/>
                </a:tc>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0.291</a:t>
                      </a:r>
                    </a:p>
                  </a:txBody>
                  <a:tcPr marL="68580" marR="68580" marT="0" marB="0"/>
                </a:tc>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0.307</a:t>
                      </a:r>
                    </a:p>
                  </a:txBody>
                  <a:tcPr marL="68580" marR="68580" marT="0" marB="0"/>
                </a:tc>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0.358</a:t>
                      </a:r>
                    </a:p>
                  </a:txBody>
                  <a:tcPr marL="68580" marR="68580" marT="0" marB="0"/>
                </a:tc>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0.044</a:t>
                      </a:r>
                    </a:p>
                  </a:txBody>
                  <a:tcPr marL="68580" marR="68580" marT="0" marB="0"/>
                </a:tc>
              </a:tr>
              <a:tr h="1083734">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Capacity</a:t>
                      </a:r>
                    </a:p>
                  </a:txBody>
                  <a:tcPr marL="68580" marR="68580" marT="0" marB="0"/>
                </a:tc>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0.347</a:t>
                      </a:r>
                    </a:p>
                  </a:txBody>
                  <a:tcPr marL="68580" marR="68580" marT="0" marB="0"/>
                </a:tc>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0.372</a:t>
                      </a:r>
                    </a:p>
                  </a:txBody>
                  <a:tcPr marL="68580" marR="68580" marT="0" marB="0"/>
                </a:tc>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0.222</a:t>
                      </a:r>
                    </a:p>
                  </a:txBody>
                  <a:tcPr marL="68580" marR="68580" marT="0" marB="0"/>
                </a:tc>
                <a:tc>
                  <a:txBody>
                    <a:bodyPr/>
                    <a:lstStyle/>
                    <a:p>
                      <a:pPr marL="0" marR="0" indent="0" algn="ctr">
                        <a:lnSpc>
                          <a:spcPct val="100000"/>
                        </a:lnSpc>
                        <a:spcBef>
                          <a:spcPts val="600"/>
                        </a:spcBef>
                        <a:spcAft>
                          <a:spcPts val="600"/>
                        </a:spcAft>
                      </a:pPr>
                      <a:r>
                        <a:rPr lang="en-US" sz="1600" dirty="0">
                          <a:latin typeface="Times New Roman" panose="02020603050405020304" pitchFamily="18" charset="0"/>
                          <a:cs typeface="Times New Roman" panose="02020603050405020304" pitchFamily="18" charset="0"/>
                        </a:rPr>
                        <a:t>0.059</a:t>
                      </a:r>
                    </a:p>
                  </a:txBody>
                  <a:tcPr marL="68580" marR="68580" marT="0" marB="0"/>
                </a:tc>
              </a:tr>
            </a:tbl>
          </a:graphicData>
        </a:graphic>
      </p:graphicFrame>
    </p:spTree>
    <p:extLst>
      <p:ext uri="{BB962C8B-B14F-4D97-AF65-F5344CB8AC3E}">
        <p14:creationId xmlns:p14="http://schemas.microsoft.com/office/powerpoint/2010/main" val="19282005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i="1" dirty="0" smtClean="0">
                <a:latin typeface="Times New Roman" panose="02020603050405020304" pitchFamily="18" charset="0"/>
                <a:cs typeface="Times New Roman" panose="02020603050405020304" pitchFamily="18" charset="0"/>
              </a:rPr>
              <a:t>ILRI Growth Scenarios</a:t>
            </a:r>
            <a:endParaRPr lang="en-US" sz="2800" i="1"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10"/>
          </p:nvPr>
        </p:nvSpPr>
        <p:spPr>
          <a:xfrm>
            <a:off x="457200" y="1447800"/>
            <a:ext cx="8382000" cy="4800600"/>
          </a:xfrm>
        </p:spPr>
        <p:txBody>
          <a:bodyPr/>
          <a:lstStyle/>
          <a:p>
            <a:pPr marL="228600" indent="228600">
              <a:lnSpc>
                <a:spcPts val="1800"/>
              </a:lnSpc>
              <a:spcBef>
                <a:spcPts val="1200"/>
              </a:spcBef>
            </a:pPr>
            <a:endParaRPr lang="en-US" sz="2400" b="1" i="1" dirty="0" smtClean="0">
              <a:solidFill>
                <a:srgbClr val="000000"/>
              </a:solidFill>
              <a:latin typeface="Times New Roman" panose="02020603050405020304" pitchFamily="18" charset="0"/>
              <a:ea typeface="Times New Roman" panose="02020603050405020304" pitchFamily="18" charset="0"/>
            </a:endParaRPr>
          </a:p>
          <a:p>
            <a:pPr marL="228600" indent="228600">
              <a:lnSpc>
                <a:spcPts val="1800"/>
              </a:lnSpc>
              <a:spcBef>
                <a:spcPts val="1200"/>
              </a:spcBef>
            </a:pPr>
            <a:r>
              <a:rPr lang="en-US" sz="2000" b="1" i="1" dirty="0">
                <a:solidFill>
                  <a:srgbClr val="000000"/>
                </a:solidFill>
                <a:latin typeface="Times New Roman" panose="02020603050405020304" pitchFamily="18" charset="0"/>
                <a:ea typeface="Times New Roman" panose="02020603050405020304" pitchFamily="18" charset="0"/>
              </a:rPr>
              <a:t>Minimal Growth </a:t>
            </a:r>
            <a:r>
              <a:rPr lang="en-US" sz="2000" i="1" dirty="0">
                <a:solidFill>
                  <a:srgbClr val="000000"/>
                </a:solidFill>
                <a:latin typeface="Times New Roman" panose="02020603050405020304" pitchFamily="18" charset="0"/>
                <a:ea typeface="Times New Roman" panose="02020603050405020304" pitchFamily="18" charset="0"/>
              </a:rPr>
              <a:t>implies </a:t>
            </a:r>
            <a:r>
              <a:rPr lang="en-US" sz="2000" i="1" dirty="0" smtClean="0">
                <a:solidFill>
                  <a:srgbClr val="000000"/>
                </a:solidFill>
                <a:latin typeface="Times New Roman" panose="02020603050405020304" pitchFamily="18" charset="0"/>
                <a:ea typeface="Times New Roman" panose="02020603050405020304" pitchFamily="18" charset="0"/>
              </a:rPr>
              <a:t>almost constant </a:t>
            </a:r>
            <a:r>
              <a:rPr lang="en-US" sz="2000" i="1" dirty="0">
                <a:solidFill>
                  <a:srgbClr val="000000"/>
                </a:solidFill>
                <a:latin typeface="Times New Roman" panose="02020603050405020304" pitchFamily="18" charset="0"/>
                <a:ea typeface="Times New Roman" panose="02020603050405020304" pitchFamily="18" charset="0"/>
              </a:rPr>
              <a:t>budget in nominal </a:t>
            </a:r>
            <a:r>
              <a:rPr lang="en-US" sz="2000" i="1" dirty="0" smtClean="0">
                <a:solidFill>
                  <a:srgbClr val="000000"/>
                </a:solidFill>
                <a:latin typeface="Times New Roman" panose="02020603050405020304" pitchFamily="18" charset="0"/>
                <a:ea typeface="Times New Roman" panose="02020603050405020304" pitchFamily="18" charset="0"/>
              </a:rPr>
              <a:t>terms.</a:t>
            </a:r>
          </a:p>
          <a:p>
            <a:pPr marL="228600" indent="228600">
              <a:lnSpc>
                <a:spcPct val="100000"/>
              </a:lnSpc>
              <a:spcBef>
                <a:spcPts val="1200"/>
              </a:spcBef>
            </a:pPr>
            <a:r>
              <a:rPr lang="en-US" sz="2000" b="1" i="1" dirty="0" smtClean="0">
                <a:solidFill>
                  <a:srgbClr val="000000"/>
                </a:solidFill>
                <a:latin typeface="Times New Roman" panose="02020603050405020304" pitchFamily="18" charset="0"/>
                <a:ea typeface="Times New Roman" panose="02020603050405020304" pitchFamily="18" charset="0"/>
              </a:rPr>
              <a:t>Modest </a:t>
            </a:r>
            <a:r>
              <a:rPr lang="en-US" sz="2000" b="1" i="1" dirty="0">
                <a:solidFill>
                  <a:srgbClr val="000000"/>
                </a:solidFill>
                <a:latin typeface="Times New Roman" panose="02020603050405020304" pitchFamily="18" charset="0"/>
                <a:ea typeface="Times New Roman" panose="02020603050405020304" pitchFamily="18" charset="0"/>
              </a:rPr>
              <a:t>Growth scenario</a:t>
            </a:r>
            <a:r>
              <a:rPr lang="en-US" sz="2000" i="1" dirty="0">
                <a:solidFill>
                  <a:srgbClr val="000000"/>
                </a:solidFill>
                <a:latin typeface="Times New Roman" panose="02020603050405020304" pitchFamily="18" charset="0"/>
                <a:ea typeface="Times New Roman" panose="02020603050405020304" pitchFamily="18" charset="0"/>
              </a:rPr>
              <a:t> </a:t>
            </a:r>
            <a:r>
              <a:rPr lang="en-US" sz="2000" i="1" dirty="0" smtClean="0">
                <a:solidFill>
                  <a:srgbClr val="000000"/>
                </a:solidFill>
                <a:latin typeface="Times New Roman" panose="02020603050405020304" pitchFamily="18" charset="0"/>
                <a:ea typeface="Times New Roman" panose="02020603050405020304" pitchFamily="18" charset="0"/>
              </a:rPr>
              <a:t>projects an </a:t>
            </a:r>
            <a:r>
              <a:rPr lang="en-US" sz="2000" i="1" dirty="0">
                <a:solidFill>
                  <a:srgbClr val="000000"/>
                </a:solidFill>
                <a:latin typeface="Times New Roman" panose="02020603050405020304" pitchFamily="18" charset="0"/>
                <a:ea typeface="Times New Roman" panose="02020603050405020304" pitchFamily="18" charset="0"/>
              </a:rPr>
              <a:t>11.9 percent total increase from 2014 through 2018. Of that </a:t>
            </a:r>
            <a:r>
              <a:rPr lang="en-US" sz="2000" i="1" dirty="0" smtClean="0">
                <a:solidFill>
                  <a:srgbClr val="000000"/>
                </a:solidFill>
                <a:latin typeface="Times New Roman" panose="02020603050405020304" pitchFamily="18" charset="0"/>
                <a:ea typeface="Times New Roman" panose="02020603050405020304" pitchFamily="18" charset="0"/>
              </a:rPr>
              <a:t>gain (US$8.9 </a:t>
            </a:r>
            <a:r>
              <a:rPr lang="en-US" sz="2000" i="1" dirty="0">
                <a:solidFill>
                  <a:srgbClr val="000000"/>
                </a:solidFill>
                <a:latin typeface="Times New Roman" panose="02020603050405020304" pitchFamily="18" charset="0"/>
                <a:ea typeface="Times New Roman" panose="02020603050405020304" pitchFamily="18" charset="0"/>
              </a:rPr>
              <a:t>million in </a:t>
            </a:r>
            <a:r>
              <a:rPr lang="en-US" sz="2000" i="1" dirty="0" smtClean="0">
                <a:solidFill>
                  <a:srgbClr val="000000"/>
                </a:solidFill>
                <a:latin typeface="Times New Roman" panose="02020603050405020304" pitchFamily="18" charset="0"/>
                <a:ea typeface="Times New Roman" panose="02020603050405020304" pitchFamily="18" charset="0"/>
              </a:rPr>
              <a:t>nominal), </a:t>
            </a:r>
            <a:r>
              <a:rPr lang="en-US" sz="2000" i="1" dirty="0">
                <a:solidFill>
                  <a:srgbClr val="000000"/>
                </a:solidFill>
                <a:latin typeface="Times New Roman" panose="02020603050405020304" pitchFamily="18" charset="0"/>
                <a:ea typeface="Times New Roman" panose="02020603050405020304" pitchFamily="18" charset="0"/>
              </a:rPr>
              <a:t>39 percent </a:t>
            </a:r>
            <a:r>
              <a:rPr lang="en-US" sz="2000" i="1" dirty="0" smtClean="0">
                <a:solidFill>
                  <a:srgbClr val="000000"/>
                </a:solidFill>
                <a:latin typeface="Times New Roman" panose="02020603050405020304" pitchFamily="18" charset="0"/>
                <a:ea typeface="Times New Roman" panose="02020603050405020304" pitchFamily="18" charset="0"/>
              </a:rPr>
              <a:t>for Vaccines, </a:t>
            </a:r>
            <a:r>
              <a:rPr lang="en-US" sz="2000" i="1" dirty="0">
                <a:solidFill>
                  <a:srgbClr val="000000"/>
                </a:solidFill>
                <a:latin typeface="Times New Roman" panose="02020603050405020304" pitchFamily="18" charset="0"/>
                <a:ea typeface="Times New Roman" panose="02020603050405020304" pitchFamily="18" charset="0"/>
              </a:rPr>
              <a:t>18 percent for Animal Biosciences, </a:t>
            </a:r>
            <a:r>
              <a:rPr lang="en-US" sz="2000" i="1" dirty="0" smtClean="0">
                <a:solidFill>
                  <a:srgbClr val="000000"/>
                </a:solidFill>
                <a:latin typeface="Times New Roman" panose="02020603050405020304" pitchFamily="18" charset="0"/>
                <a:ea typeface="Times New Roman" panose="02020603050405020304" pitchFamily="18" charset="0"/>
              </a:rPr>
              <a:t>13 </a:t>
            </a:r>
            <a:r>
              <a:rPr lang="en-US" sz="2000" i="1" dirty="0">
                <a:solidFill>
                  <a:srgbClr val="000000"/>
                </a:solidFill>
                <a:latin typeface="Times New Roman" panose="02020603050405020304" pitchFamily="18" charset="0"/>
                <a:ea typeface="Times New Roman" panose="02020603050405020304" pitchFamily="18" charset="0"/>
              </a:rPr>
              <a:t>percent for Food Safety and </a:t>
            </a:r>
            <a:r>
              <a:rPr lang="en-US" sz="2000" i="1" dirty="0" smtClean="0">
                <a:solidFill>
                  <a:srgbClr val="000000"/>
                </a:solidFill>
                <a:latin typeface="Times New Roman" panose="02020603050405020304" pitchFamily="18" charset="0"/>
                <a:ea typeface="Times New Roman" panose="02020603050405020304" pitchFamily="18" charset="0"/>
              </a:rPr>
              <a:t>Zoonoses, and 12 percent for Feed and Forages BioSciences.</a:t>
            </a:r>
          </a:p>
          <a:p>
            <a:pPr marL="228600" indent="228600">
              <a:lnSpc>
                <a:spcPct val="100000"/>
              </a:lnSpc>
              <a:spcBef>
                <a:spcPts val="1200"/>
              </a:spcBef>
            </a:pPr>
            <a:r>
              <a:rPr lang="en-US" sz="2000" b="1" i="1" dirty="0" smtClean="0">
                <a:solidFill>
                  <a:srgbClr val="000000"/>
                </a:solidFill>
                <a:latin typeface="Times New Roman" panose="02020603050405020304" pitchFamily="18" charset="0"/>
                <a:ea typeface="Times New Roman" panose="02020603050405020304" pitchFamily="18" charset="0"/>
              </a:rPr>
              <a:t>Rapid </a:t>
            </a:r>
            <a:r>
              <a:rPr lang="en-US" sz="2000" b="1" i="1" dirty="0">
                <a:solidFill>
                  <a:srgbClr val="000000"/>
                </a:solidFill>
                <a:latin typeface="Times New Roman" panose="02020603050405020304" pitchFamily="18" charset="0"/>
                <a:ea typeface="Times New Roman" panose="02020603050405020304" pitchFamily="18" charset="0"/>
              </a:rPr>
              <a:t>Growth scenario </a:t>
            </a:r>
            <a:r>
              <a:rPr lang="en-US" sz="2000" i="1" dirty="0">
                <a:solidFill>
                  <a:srgbClr val="000000"/>
                </a:solidFill>
                <a:latin typeface="Times New Roman" panose="02020603050405020304" pitchFamily="18" charset="0"/>
                <a:ea typeface="Times New Roman" panose="02020603050405020304" pitchFamily="18" charset="0"/>
              </a:rPr>
              <a:t>projects </a:t>
            </a:r>
            <a:r>
              <a:rPr lang="en-US" sz="2000" i="1" dirty="0" smtClean="0">
                <a:solidFill>
                  <a:srgbClr val="000000"/>
                </a:solidFill>
                <a:latin typeface="Times New Roman" panose="02020603050405020304" pitchFamily="18" charset="0"/>
                <a:ea typeface="Times New Roman" panose="02020603050405020304" pitchFamily="18" charset="0"/>
              </a:rPr>
              <a:t>a </a:t>
            </a:r>
            <a:r>
              <a:rPr lang="en-US" sz="2000" i="1" dirty="0">
                <a:solidFill>
                  <a:srgbClr val="000000"/>
                </a:solidFill>
                <a:latin typeface="Times New Roman" panose="02020603050405020304" pitchFamily="18" charset="0"/>
                <a:ea typeface="Times New Roman" panose="02020603050405020304" pitchFamily="18" charset="0"/>
              </a:rPr>
              <a:t>27.8 percent </a:t>
            </a:r>
            <a:r>
              <a:rPr lang="en-US" sz="2000" i="1" dirty="0" smtClean="0">
                <a:solidFill>
                  <a:srgbClr val="000000"/>
                </a:solidFill>
                <a:latin typeface="Times New Roman" panose="02020603050405020304" pitchFamily="18" charset="0"/>
                <a:ea typeface="Times New Roman" panose="02020603050405020304" pitchFamily="18" charset="0"/>
              </a:rPr>
              <a:t>increase </a:t>
            </a:r>
            <a:r>
              <a:rPr lang="en-US" sz="2000" i="1" dirty="0">
                <a:solidFill>
                  <a:srgbClr val="000000"/>
                </a:solidFill>
                <a:latin typeface="Times New Roman" panose="02020603050405020304" pitchFamily="18" charset="0"/>
                <a:ea typeface="Times New Roman" panose="02020603050405020304" pitchFamily="18" charset="0"/>
              </a:rPr>
              <a:t>from 2014 through 2018. Of that gain (US$21.0 in </a:t>
            </a:r>
            <a:r>
              <a:rPr lang="en-US" sz="2000" i="1" dirty="0" smtClean="0">
                <a:solidFill>
                  <a:srgbClr val="000000"/>
                </a:solidFill>
                <a:latin typeface="Times New Roman" panose="02020603050405020304" pitchFamily="18" charset="0"/>
                <a:ea typeface="Times New Roman" panose="02020603050405020304" pitchFamily="18" charset="0"/>
              </a:rPr>
              <a:t>nominal), </a:t>
            </a:r>
            <a:r>
              <a:rPr lang="en-US" sz="2000" i="1" dirty="0">
                <a:solidFill>
                  <a:srgbClr val="000000"/>
                </a:solidFill>
                <a:latin typeface="Times New Roman" panose="02020603050405020304" pitchFamily="18" charset="0"/>
                <a:ea typeface="Times New Roman" panose="02020603050405020304" pitchFamily="18" charset="0"/>
              </a:rPr>
              <a:t>42 percent would be for </a:t>
            </a:r>
            <a:r>
              <a:rPr lang="en-US" sz="2000" i="1" dirty="0" smtClean="0">
                <a:solidFill>
                  <a:srgbClr val="000000"/>
                </a:solidFill>
                <a:latin typeface="Times New Roman" panose="02020603050405020304" pitchFamily="18" charset="0"/>
                <a:ea typeface="Times New Roman" panose="02020603050405020304" pitchFamily="18" charset="0"/>
              </a:rPr>
              <a:t>Vaccines</a:t>
            </a:r>
            <a:r>
              <a:rPr lang="en-US" sz="2000" i="1" dirty="0">
                <a:solidFill>
                  <a:srgbClr val="000000"/>
                </a:solidFill>
                <a:latin typeface="Times New Roman" panose="02020603050405020304" pitchFamily="18" charset="0"/>
                <a:ea typeface="Times New Roman" panose="02020603050405020304" pitchFamily="18" charset="0"/>
              </a:rPr>
              <a:t>, 19 percent would be for Animal Biosciences, 13 percent for Feed and Forages Biosciences, and 9 percent for Livestock Systems and the Environment.</a:t>
            </a:r>
          </a:p>
          <a:p>
            <a:pPr indent="914400">
              <a:lnSpc>
                <a:spcPct val="100000"/>
              </a:lnSpc>
              <a:spcBef>
                <a:spcPts val="1200"/>
              </a:spcBef>
            </a:pPr>
            <a:endParaRPr lang="en-US" sz="2400" i="1" dirty="0">
              <a:solidFill>
                <a:srgbClr val="000000"/>
              </a:solidFill>
              <a:latin typeface="Times New Roman" panose="02020603050405020304" pitchFamily="18" charset="0"/>
            </a:endParaRPr>
          </a:p>
          <a:p>
            <a:pPr>
              <a:lnSpc>
                <a:spcPct val="100000"/>
              </a:lnSpc>
              <a:spcBef>
                <a:spcPts val="200"/>
              </a:spcBef>
              <a:spcAft>
                <a:spcPts val="200"/>
              </a:spcAft>
            </a:pPr>
            <a:r>
              <a:rPr lang="en-US" sz="2400" i="1" dirty="0">
                <a:solidFill>
                  <a:srgbClr val="000000"/>
                </a:solidFill>
                <a:latin typeface="Times New Roman" panose="02020603050405020304" pitchFamily="18" charset="0"/>
              </a:rPr>
              <a:t>	</a:t>
            </a:r>
          </a:p>
          <a:p>
            <a:endParaRPr lang="en-US" dirty="0"/>
          </a:p>
        </p:txBody>
      </p:sp>
    </p:spTree>
    <p:extLst>
      <p:ext uri="{BB962C8B-B14F-4D97-AF65-F5344CB8AC3E}">
        <p14:creationId xmlns:p14="http://schemas.microsoft.com/office/powerpoint/2010/main" val="24955715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i="1" dirty="0" smtClean="0">
                <a:latin typeface="Times New Roman" panose="02020603050405020304" pitchFamily="18" charset="0"/>
                <a:cs typeface="Times New Roman" panose="02020603050405020304" pitchFamily="18" charset="0"/>
              </a:rPr>
              <a:t>Why the Minimal Scenario ?</a:t>
            </a:r>
            <a:endParaRPr lang="en-US" sz="2800" i="1"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10"/>
          </p:nvPr>
        </p:nvSpPr>
        <p:spPr>
          <a:xfrm>
            <a:off x="457200" y="1447800"/>
            <a:ext cx="8382000" cy="4800600"/>
          </a:xfrm>
        </p:spPr>
        <p:txBody>
          <a:bodyPr/>
          <a:lstStyle/>
          <a:p>
            <a:pPr marL="228600" indent="228600">
              <a:lnSpc>
                <a:spcPts val="1800"/>
              </a:lnSpc>
              <a:spcBef>
                <a:spcPts val="1200"/>
              </a:spcBef>
            </a:pPr>
            <a:endParaRPr lang="en-US" sz="2400" b="1" i="1" dirty="0" smtClean="0">
              <a:solidFill>
                <a:srgbClr val="000000"/>
              </a:solidFill>
              <a:latin typeface="Times New Roman" panose="02020603050405020304" pitchFamily="18" charset="0"/>
              <a:ea typeface="Times New Roman" panose="02020603050405020304" pitchFamily="18" charset="0"/>
            </a:endParaRPr>
          </a:p>
          <a:p>
            <a:pPr marL="228600" indent="228600">
              <a:lnSpc>
                <a:spcPct val="100000"/>
              </a:lnSpc>
              <a:spcBef>
                <a:spcPts val="1200"/>
              </a:spcBef>
            </a:pPr>
            <a:r>
              <a:rPr lang="en-US" sz="2000" b="1" i="1" dirty="0">
                <a:solidFill>
                  <a:srgbClr val="000000"/>
                </a:solidFill>
                <a:latin typeface="Times New Roman" panose="02020603050405020304" pitchFamily="18" charset="0"/>
                <a:ea typeface="Times New Roman" panose="02020603050405020304" pitchFamily="18" charset="0"/>
              </a:rPr>
              <a:t>Minimal Growth </a:t>
            </a:r>
            <a:r>
              <a:rPr lang="en-US" sz="2000" b="1" i="1" dirty="0" smtClean="0">
                <a:solidFill>
                  <a:srgbClr val="000000"/>
                </a:solidFill>
                <a:latin typeface="Times New Roman" panose="02020603050405020304" pitchFamily="18" charset="0"/>
                <a:ea typeface="Times New Roman" panose="02020603050405020304" pitchFamily="18" charset="0"/>
              </a:rPr>
              <a:t>is a limited scenario </a:t>
            </a:r>
            <a:r>
              <a:rPr lang="en-US" sz="2000" i="1" dirty="0" smtClean="0">
                <a:solidFill>
                  <a:srgbClr val="000000"/>
                </a:solidFill>
                <a:latin typeface="Times New Roman" panose="02020603050405020304" pitchFamily="18" charset="0"/>
                <a:ea typeface="Times New Roman" panose="02020603050405020304" pitchFamily="18" charset="0"/>
              </a:rPr>
              <a:t>because of the great uncertainty in system funding during the end of Phase 1, the MTR, and the preparation of Phase 2.</a:t>
            </a:r>
            <a:endParaRPr lang="en-US" sz="2000" i="1" dirty="0">
              <a:solidFill>
                <a:srgbClr val="000000"/>
              </a:solidFill>
              <a:latin typeface="Times New Roman" panose="02020603050405020304" pitchFamily="18" charset="0"/>
              <a:ea typeface="Times New Roman" panose="02020603050405020304" pitchFamily="18" charset="0"/>
            </a:endParaRPr>
          </a:p>
          <a:p>
            <a:pPr marL="228600" indent="228600">
              <a:lnSpc>
                <a:spcPct val="100000"/>
              </a:lnSpc>
              <a:spcBef>
                <a:spcPts val="1200"/>
              </a:spcBef>
            </a:pPr>
            <a:r>
              <a:rPr lang="en-US" sz="2000" i="1" dirty="0">
                <a:solidFill>
                  <a:srgbClr val="000000"/>
                </a:solidFill>
                <a:latin typeface="Times New Roman" panose="02020603050405020304" pitchFamily="18" charset="0"/>
                <a:ea typeface="Times New Roman" panose="02020603050405020304" pitchFamily="18" charset="0"/>
              </a:rPr>
              <a:t>Under </a:t>
            </a:r>
            <a:r>
              <a:rPr lang="en-US" sz="2000" b="1" i="1" dirty="0">
                <a:solidFill>
                  <a:srgbClr val="000000"/>
                </a:solidFill>
                <a:latin typeface="Times New Roman" panose="02020603050405020304" pitchFamily="18" charset="0"/>
                <a:ea typeface="Times New Roman" panose="02020603050405020304" pitchFamily="18" charset="0"/>
              </a:rPr>
              <a:t>minimal growth</a:t>
            </a:r>
            <a:r>
              <a:rPr lang="en-US" sz="2000" i="1" dirty="0">
                <a:solidFill>
                  <a:srgbClr val="000000"/>
                </a:solidFill>
                <a:latin typeface="Times New Roman" panose="02020603050405020304" pitchFamily="18" charset="0"/>
                <a:ea typeface="Times New Roman" panose="02020603050405020304" pitchFamily="18" charset="0"/>
              </a:rPr>
              <a:t>, while the total would </a:t>
            </a:r>
            <a:r>
              <a:rPr lang="en-US" sz="2000" i="1" dirty="0" smtClean="0">
                <a:solidFill>
                  <a:srgbClr val="000000"/>
                </a:solidFill>
                <a:latin typeface="Times New Roman" panose="02020603050405020304" pitchFamily="18" charset="0"/>
                <a:ea typeface="Times New Roman" panose="02020603050405020304" pitchFamily="18" charset="0"/>
              </a:rPr>
              <a:t>change less than 3 percent to 2018, </a:t>
            </a:r>
            <a:r>
              <a:rPr lang="en-US" sz="2000" i="1" dirty="0">
                <a:solidFill>
                  <a:srgbClr val="000000"/>
                </a:solidFill>
                <a:latin typeface="Times New Roman" panose="02020603050405020304" pitchFamily="18" charset="0"/>
                <a:ea typeface="Times New Roman" panose="02020603050405020304" pitchFamily="18" charset="0"/>
              </a:rPr>
              <a:t>the composition should shift to </a:t>
            </a:r>
            <a:r>
              <a:rPr lang="en-US" sz="2000" i="1" dirty="0" smtClean="0">
                <a:solidFill>
                  <a:srgbClr val="000000"/>
                </a:solidFill>
                <a:latin typeface="Times New Roman" panose="02020603050405020304" pitchFamily="18" charset="0"/>
                <a:ea typeface="Times New Roman" panose="02020603050405020304" pitchFamily="18" charset="0"/>
              </a:rPr>
              <a:t>more capacity development, largely in BECA-ILRI, as development projects end and are not renewed and as BECA-ILRI’s financing enjoys some modest growth.</a:t>
            </a:r>
            <a:endParaRPr lang="en-US" sz="2000" i="1" dirty="0">
              <a:solidFill>
                <a:srgbClr val="000000"/>
              </a:solidFill>
              <a:latin typeface="Times New Roman" panose="02020603050405020304" pitchFamily="18" charset="0"/>
              <a:ea typeface="Times New Roman" panose="02020603050405020304" pitchFamily="18" charset="0"/>
            </a:endParaRPr>
          </a:p>
          <a:p>
            <a:pPr>
              <a:lnSpc>
                <a:spcPct val="100000"/>
              </a:lnSpc>
              <a:spcBef>
                <a:spcPts val="200"/>
              </a:spcBef>
              <a:spcAft>
                <a:spcPts val="200"/>
              </a:spcAft>
            </a:pPr>
            <a:r>
              <a:rPr lang="en-US" sz="2400" i="1" dirty="0">
                <a:solidFill>
                  <a:srgbClr val="000000"/>
                </a:solidFill>
                <a:latin typeface="Times New Roman" panose="02020603050405020304" pitchFamily="18" charset="0"/>
              </a:rPr>
              <a:t>	</a:t>
            </a:r>
          </a:p>
          <a:p>
            <a:endParaRPr lang="en-US" dirty="0"/>
          </a:p>
        </p:txBody>
      </p:sp>
    </p:spTree>
    <p:extLst>
      <p:ext uri="{BB962C8B-B14F-4D97-AF65-F5344CB8AC3E}">
        <p14:creationId xmlns:p14="http://schemas.microsoft.com/office/powerpoint/2010/main" val="37846862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i="1" dirty="0" smtClean="0">
                <a:latin typeface="Times New Roman" panose="02020603050405020304" pitchFamily="18" charset="0"/>
                <a:cs typeface="Times New Roman" panose="02020603050405020304" pitchFamily="18" charset="0"/>
              </a:rPr>
              <a:t>Rationale for Modest and Growth Scenarios</a:t>
            </a:r>
            <a:endParaRPr lang="en-US" sz="2800" i="1"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10"/>
          </p:nvPr>
        </p:nvSpPr>
        <p:spPr>
          <a:xfrm>
            <a:off x="457200" y="1447800"/>
            <a:ext cx="8382000" cy="4800600"/>
          </a:xfrm>
        </p:spPr>
        <p:txBody>
          <a:bodyPr/>
          <a:lstStyle/>
          <a:p>
            <a:pPr marL="228600" indent="228600">
              <a:lnSpc>
                <a:spcPct val="100000"/>
              </a:lnSpc>
              <a:spcBef>
                <a:spcPts val="1800"/>
              </a:spcBef>
            </a:pPr>
            <a:r>
              <a:rPr lang="en-US" sz="2000" i="1" dirty="0" smtClean="0">
                <a:solidFill>
                  <a:srgbClr val="000000"/>
                </a:solidFill>
                <a:latin typeface="Times New Roman" panose="02020603050405020304" pitchFamily="18" charset="0"/>
                <a:ea typeface="Times New Roman" panose="02020603050405020304" pitchFamily="18" charset="0"/>
              </a:rPr>
              <a:t>The chief </a:t>
            </a:r>
            <a:r>
              <a:rPr lang="en-US" sz="2000" i="1" dirty="0">
                <a:solidFill>
                  <a:srgbClr val="000000"/>
                </a:solidFill>
                <a:latin typeface="Times New Roman" panose="02020603050405020304" pitchFamily="18" charset="0"/>
                <a:ea typeface="Times New Roman" panose="02020603050405020304" pitchFamily="18" charset="0"/>
              </a:rPr>
              <a:t>argument for stronger technology generation </a:t>
            </a:r>
            <a:r>
              <a:rPr lang="en-US" sz="2000" i="1" dirty="0" smtClean="0">
                <a:solidFill>
                  <a:srgbClr val="000000"/>
                </a:solidFill>
                <a:latin typeface="Times New Roman" panose="02020603050405020304" pitchFamily="18" charset="0"/>
                <a:ea typeface="Times New Roman" panose="02020603050405020304" pitchFamily="18" charset="0"/>
              </a:rPr>
              <a:t>is </a:t>
            </a:r>
            <a:r>
              <a:rPr lang="en-US" sz="2000" i="1" dirty="0">
                <a:solidFill>
                  <a:srgbClr val="000000"/>
                </a:solidFill>
                <a:latin typeface="Times New Roman" panose="02020603050405020304" pitchFamily="18" charset="0"/>
                <a:ea typeface="Times New Roman" panose="02020603050405020304" pitchFamily="18" charset="0"/>
              </a:rPr>
              <a:t>that </a:t>
            </a:r>
            <a:r>
              <a:rPr lang="en-US" sz="2000" i="1" dirty="0" smtClean="0">
                <a:solidFill>
                  <a:srgbClr val="000000"/>
                </a:solidFill>
                <a:latin typeface="Times New Roman" panose="02020603050405020304" pitchFamily="18" charset="0"/>
                <a:ea typeface="Times New Roman" panose="02020603050405020304" pitchFamily="18" charset="0"/>
              </a:rPr>
              <a:t>such research has long been underfunded at ILRI</a:t>
            </a:r>
            <a:r>
              <a:rPr lang="en-US" sz="2000" i="1" dirty="0">
                <a:solidFill>
                  <a:srgbClr val="000000"/>
                </a:solidFill>
                <a:latin typeface="Times New Roman" panose="02020603050405020304" pitchFamily="18" charset="0"/>
                <a:ea typeface="Times New Roman" panose="02020603050405020304" pitchFamily="18" charset="0"/>
              </a:rPr>
              <a:t>. There are valuable research questions, in such areas as ectoparasites and endoparasites, animal genetics, feed and forage biosciences that have never been adequately funded.</a:t>
            </a:r>
          </a:p>
          <a:p>
            <a:pPr marL="228600" indent="228600">
              <a:lnSpc>
                <a:spcPct val="100000"/>
              </a:lnSpc>
              <a:spcBef>
                <a:spcPts val="1200"/>
              </a:spcBef>
            </a:pPr>
            <a:r>
              <a:rPr lang="en-US" sz="2000" i="1" dirty="0">
                <a:solidFill>
                  <a:srgbClr val="000000"/>
                </a:solidFill>
                <a:latin typeface="Times New Roman" panose="02020603050405020304" pitchFamily="18" charset="0"/>
                <a:ea typeface="Times New Roman" panose="02020603050405020304" pitchFamily="18" charset="0"/>
              </a:rPr>
              <a:t>A second argument is </a:t>
            </a:r>
            <a:r>
              <a:rPr lang="en-US" sz="2000" i="1" dirty="0" smtClean="0">
                <a:solidFill>
                  <a:srgbClr val="000000"/>
                </a:solidFill>
                <a:latin typeface="Times New Roman" panose="02020603050405020304" pitchFamily="18" charset="0"/>
                <a:ea typeface="Times New Roman" panose="02020603050405020304" pitchFamily="18" charset="0"/>
              </a:rPr>
              <a:t>long-term </a:t>
            </a:r>
            <a:r>
              <a:rPr lang="en-US" sz="2000" i="1" dirty="0">
                <a:solidFill>
                  <a:srgbClr val="000000"/>
                </a:solidFill>
                <a:latin typeface="Times New Roman" panose="02020603050405020304" pitchFamily="18" charset="0"/>
                <a:ea typeface="Times New Roman" panose="02020603050405020304" pitchFamily="18" charset="0"/>
              </a:rPr>
              <a:t>biological research </a:t>
            </a:r>
            <a:r>
              <a:rPr lang="en-US" sz="2000" i="1" dirty="0" smtClean="0">
                <a:solidFill>
                  <a:srgbClr val="000000"/>
                </a:solidFill>
                <a:latin typeface="Times New Roman" panose="02020603050405020304" pitchFamily="18" charset="0"/>
                <a:ea typeface="Times New Roman" panose="02020603050405020304" pitchFamily="18" charset="0"/>
              </a:rPr>
              <a:t>will </a:t>
            </a:r>
            <a:r>
              <a:rPr lang="en-US" sz="2000" i="1" dirty="0">
                <a:solidFill>
                  <a:srgbClr val="000000"/>
                </a:solidFill>
                <a:latin typeface="Times New Roman" panose="02020603050405020304" pitchFamily="18" charset="0"/>
                <a:ea typeface="Times New Roman" panose="02020603050405020304" pitchFamily="18" charset="0"/>
              </a:rPr>
              <a:t>not be done by the private sector </a:t>
            </a:r>
            <a:r>
              <a:rPr lang="en-US" sz="2000" i="1" dirty="0" smtClean="0">
                <a:solidFill>
                  <a:srgbClr val="000000"/>
                </a:solidFill>
                <a:latin typeface="Times New Roman" panose="02020603050405020304" pitchFamily="18" charset="0"/>
                <a:ea typeface="Times New Roman" panose="02020603050405020304" pitchFamily="18" charset="0"/>
              </a:rPr>
              <a:t>because </a:t>
            </a:r>
            <a:r>
              <a:rPr lang="en-US" sz="2000" i="1" dirty="0">
                <a:solidFill>
                  <a:srgbClr val="000000"/>
                </a:solidFill>
                <a:latin typeface="Times New Roman" panose="02020603050405020304" pitchFamily="18" charset="0"/>
                <a:ea typeface="Times New Roman" panose="02020603050405020304" pitchFamily="18" charset="0"/>
              </a:rPr>
              <a:t>it is </a:t>
            </a:r>
            <a:r>
              <a:rPr lang="en-US" sz="2000" i="1" dirty="0" smtClean="0">
                <a:solidFill>
                  <a:srgbClr val="000000"/>
                </a:solidFill>
                <a:latin typeface="Times New Roman" panose="02020603050405020304" pitchFamily="18" charset="0"/>
                <a:ea typeface="Times New Roman" panose="02020603050405020304" pitchFamily="18" charset="0"/>
              </a:rPr>
              <a:t>not privately profitable. </a:t>
            </a:r>
            <a:r>
              <a:rPr lang="en-US" sz="2000" i="1" dirty="0">
                <a:solidFill>
                  <a:srgbClr val="000000"/>
                </a:solidFill>
                <a:latin typeface="Times New Roman" panose="02020603050405020304" pitchFamily="18" charset="0"/>
                <a:ea typeface="Times New Roman" panose="02020603050405020304" pitchFamily="18" charset="0"/>
              </a:rPr>
              <a:t>Long-term biosciences research </a:t>
            </a:r>
            <a:r>
              <a:rPr lang="en-US" sz="2000" i="1" dirty="0" smtClean="0">
                <a:solidFill>
                  <a:srgbClr val="000000"/>
                </a:solidFill>
                <a:latin typeface="Times New Roman" panose="02020603050405020304" pitchFamily="18" charset="0"/>
                <a:ea typeface="Times New Roman" panose="02020603050405020304" pitchFamily="18" charset="0"/>
              </a:rPr>
              <a:t>– animal genetics, health </a:t>
            </a:r>
            <a:r>
              <a:rPr lang="en-US" sz="2000" i="1" dirty="0">
                <a:solidFill>
                  <a:srgbClr val="000000"/>
                </a:solidFill>
                <a:latin typeface="Times New Roman" panose="02020603050405020304" pitchFamily="18" charset="0"/>
                <a:ea typeface="Times New Roman" panose="02020603050405020304" pitchFamily="18" charset="0"/>
              </a:rPr>
              <a:t>and vector </a:t>
            </a:r>
            <a:r>
              <a:rPr lang="en-US" sz="2000" i="1" dirty="0" smtClean="0">
                <a:solidFill>
                  <a:srgbClr val="000000"/>
                </a:solidFill>
                <a:latin typeface="Times New Roman" panose="02020603050405020304" pitchFamily="18" charset="0"/>
                <a:ea typeface="Times New Roman" panose="02020603050405020304" pitchFamily="18" charset="0"/>
              </a:rPr>
              <a:t>biology, biological control of disease  – will exceed </a:t>
            </a:r>
            <a:r>
              <a:rPr lang="en-US" sz="2000" i="1" dirty="0">
                <a:solidFill>
                  <a:srgbClr val="000000"/>
                </a:solidFill>
                <a:latin typeface="Times New Roman" panose="02020603050405020304" pitchFamily="18" charset="0"/>
                <a:ea typeface="Times New Roman" panose="02020603050405020304" pitchFamily="18" charset="0"/>
              </a:rPr>
              <a:t>the capacities of the national programs and will </a:t>
            </a:r>
            <a:r>
              <a:rPr lang="en-US" sz="2000" i="1" dirty="0" smtClean="0">
                <a:solidFill>
                  <a:srgbClr val="000000"/>
                </a:solidFill>
                <a:latin typeface="Times New Roman" panose="02020603050405020304" pitchFamily="18" charset="0"/>
                <a:ea typeface="Times New Roman" panose="02020603050405020304" pitchFamily="18" charset="0"/>
              </a:rPr>
              <a:t>involve </a:t>
            </a:r>
            <a:r>
              <a:rPr lang="en-US" sz="2000" i="1" dirty="0">
                <a:solidFill>
                  <a:srgbClr val="000000"/>
                </a:solidFill>
                <a:latin typeface="Times New Roman" panose="02020603050405020304" pitchFamily="18" charset="0"/>
                <a:ea typeface="Times New Roman" panose="02020603050405020304" pitchFamily="18" charset="0"/>
              </a:rPr>
              <a:t>sophisticated partnerships </a:t>
            </a:r>
            <a:r>
              <a:rPr lang="en-US" sz="2000" i="1" dirty="0" smtClean="0">
                <a:solidFill>
                  <a:srgbClr val="000000"/>
                </a:solidFill>
                <a:latin typeface="Times New Roman" panose="02020603050405020304" pitchFamily="18" charset="0"/>
                <a:ea typeface="Times New Roman" panose="02020603050405020304" pitchFamily="18" charset="0"/>
              </a:rPr>
              <a:t>with advanced institutions.</a:t>
            </a:r>
            <a:endParaRPr lang="en-US" sz="2000" i="1" dirty="0">
              <a:solidFill>
                <a:srgbClr val="000000"/>
              </a:solidFill>
              <a:latin typeface="Times New Roman" panose="02020603050405020304" pitchFamily="18" charset="0"/>
              <a:ea typeface="Times New Roman" panose="02020603050405020304" pitchFamily="18" charset="0"/>
            </a:endParaRPr>
          </a:p>
          <a:p>
            <a:pPr marL="228600" indent="228600">
              <a:lnSpc>
                <a:spcPct val="100000"/>
              </a:lnSpc>
              <a:spcBef>
                <a:spcPts val="1200"/>
              </a:spcBef>
            </a:pPr>
            <a:r>
              <a:rPr lang="en-US" sz="2000" i="1" dirty="0">
                <a:solidFill>
                  <a:srgbClr val="000000"/>
                </a:solidFill>
                <a:latin typeface="Times New Roman" panose="02020603050405020304" pitchFamily="18" charset="0"/>
                <a:ea typeface="Times New Roman" panose="02020603050405020304" pitchFamily="18" charset="0"/>
              </a:rPr>
              <a:t>Our third argument for a </a:t>
            </a:r>
            <a:r>
              <a:rPr lang="en-US" sz="2000" i="1" dirty="0" smtClean="0">
                <a:solidFill>
                  <a:srgbClr val="000000"/>
                </a:solidFill>
                <a:latin typeface="Times New Roman" panose="02020603050405020304" pitchFamily="18" charset="0"/>
                <a:ea typeface="Times New Roman" panose="02020603050405020304" pitchFamily="18" charset="0"/>
              </a:rPr>
              <a:t>larger </a:t>
            </a:r>
            <a:r>
              <a:rPr lang="en-US" sz="2000" i="1" dirty="0">
                <a:solidFill>
                  <a:srgbClr val="000000"/>
                </a:solidFill>
                <a:latin typeface="Times New Roman" panose="02020603050405020304" pitchFamily="18" charset="0"/>
                <a:ea typeface="Times New Roman" panose="02020603050405020304" pitchFamily="18" charset="0"/>
              </a:rPr>
              <a:t>absolute and relative effort in technology generation from BioSciences is that much of the characterization and policy influence research, which could be done in Integrated Sciences, has been </a:t>
            </a:r>
            <a:r>
              <a:rPr lang="en-US" sz="2000" i="1" dirty="0" smtClean="0">
                <a:solidFill>
                  <a:srgbClr val="000000"/>
                </a:solidFill>
                <a:latin typeface="Times New Roman" panose="02020603050405020304" pitchFamily="18" charset="0"/>
                <a:ea typeface="Times New Roman" panose="02020603050405020304" pitchFamily="18" charset="0"/>
              </a:rPr>
              <a:t>completed</a:t>
            </a:r>
            <a:r>
              <a:rPr lang="en-US" sz="2000" i="1" dirty="0">
                <a:solidFill>
                  <a:srgbClr val="000000"/>
                </a:solidFill>
                <a:latin typeface="Times New Roman" panose="02020603050405020304" pitchFamily="18" charset="0"/>
                <a:ea typeface="Times New Roman" panose="02020603050405020304" pitchFamily="18" charset="0"/>
              </a:rPr>
              <a:t> </a:t>
            </a:r>
            <a:r>
              <a:rPr lang="en-US" sz="2000" i="1" dirty="0" smtClean="0">
                <a:solidFill>
                  <a:srgbClr val="000000"/>
                </a:solidFill>
                <a:latin typeface="Times New Roman" panose="02020603050405020304" pitchFamily="18" charset="0"/>
                <a:ea typeface="Times New Roman" panose="02020603050405020304" pitchFamily="18" charset="0"/>
              </a:rPr>
              <a:t>or is being done now by national programs.</a:t>
            </a:r>
            <a:endParaRPr lang="en-US" sz="2000" i="1" dirty="0">
              <a:solidFill>
                <a:srgbClr val="000000"/>
              </a:solidFill>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41191403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i="1" dirty="0" smtClean="0">
                <a:latin typeface="Times New Roman" panose="02020603050405020304" pitchFamily="18" charset="0"/>
                <a:cs typeface="Times New Roman" panose="02020603050405020304" pitchFamily="18" charset="0"/>
              </a:rPr>
              <a:t>Why the Modest Scenario ?</a:t>
            </a:r>
            <a:endParaRPr lang="en-US" sz="2800" i="1"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10"/>
          </p:nvPr>
        </p:nvSpPr>
        <p:spPr>
          <a:xfrm>
            <a:off x="457200" y="1447800"/>
            <a:ext cx="8382000" cy="4800600"/>
          </a:xfrm>
        </p:spPr>
        <p:txBody>
          <a:bodyPr/>
          <a:lstStyle/>
          <a:p>
            <a:pPr marL="228600" indent="228600">
              <a:lnSpc>
                <a:spcPts val="1800"/>
              </a:lnSpc>
              <a:spcBef>
                <a:spcPts val="1200"/>
              </a:spcBef>
            </a:pPr>
            <a:endParaRPr lang="en-US" sz="2400" b="1" i="1" dirty="0" smtClean="0">
              <a:solidFill>
                <a:srgbClr val="000000"/>
              </a:solidFill>
              <a:latin typeface="Times New Roman" panose="02020603050405020304" pitchFamily="18" charset="0"/>
              <a:ea typeface="Times New Roman" panose="02020603050405020304" pitchFamily="18" charset="0"/>
            </a:endParaRPr>
          </a:p>
          <a:p>
            <a:pPr marL="228600" indent="228600">
              <a:lnSpc>
                <a:spcPct val="100000"/>
              </a:lnSpc>
              <a:spcBef>
                <a:spcPts val="1200"/>
              </a:spcBef>
            </a:pPr>
            <a:r>
              <a:rPr lang="en-US" sz="2000" b="1" i="1" dirty="0" smtClean="0">
                <a:solidFill>
                  <a:srgbClr val="000000"/>
                </a:solidFill>
                <a:latin typeface="Times New Roman" panose="02020603050405020304" pitchFamily="18" charset="0"/>
                <a:ea typeface="Times New Roman" panose="02020603050405020304" pitchFamily="18" charset="0"/>
              </a:rPr>
              <a:t>Modest Growth </a:t>
            </a:r>
            <a:r>
              <a:rPr lang="en-US" sz="2000" i="1" dirty="0" smtClean="0">
                <a:solidFill>
                  <a:srgbClr val="000000"/>
                </a:solidFill>
                <a:latin typeface="Times New Roman" panose="02020603050405020304" pitchFamily="18" charset="0"/>
                <a:ea typeface="Times New Roman" panose="02020603050405020304" pitchFamily="18" charset="0"/>
              </a:rPr>
              <a:t>is a prudent scenario that takes account of the uncertainty in system funding during the end of Phase 1, the MTR, and the preparation of Phase 2, but seeks to leverage bilateral funding to strengthen ILRI’s basic science.</a:t>
            </a:r>
            <a:endParaRPr lang="en-US" sz="2000" i="1" dirty="0">
              <a:solidFill>
                <a:srgbClr val="000000"/>
              </a:solidFill>
              <a:latin typeface="Times New Roman" panose="02020603050405020304" pitchFamily="18" charset="0"/>
              <a:ea typeface="Times New Roman" panose="02020603050405020304" pitchFamily="18" charset="0"/>
            </a:endParaRPr>
          </a:p>
          <a:p>
            <a:pPr marL="228600" indent="228600">
              <a:lnSpc>
                <a:spcPct val="100000"/>
              </a:lnSpc>
              <a:spcBef>
                <a:spcPts val="1200"/>
              </a:spcBef>
            </a:pPr>
            <a:r>
              <a:rPr lang="en-US" sz="2000" i="1" dirty="0">
                <a:solidFill>
                  <a:srgbClr val="000000"/>
                </a:solidFill>
                <a:latin typeface="Times New Roman" panose="02020603050405020304" pitchFamily="18" charset="0"/>
                <a:ea typeface="Times New Roman" panose="02020603050405020304" pitchFamily="18" charset="0"/>
              </a:rPr>
              <a:t>Under </a:t>
            </a:r>
            <a:r>
              <a:rPr lang="en-US" sz="2000" b="1" i="1" dirty="0" smtClean="0">
                <a:solidFill>
                  <a:srgbClr val="000000"/>
                </a:solidFill>
                <a:latin typeface="Times New Roman" panose="02020603050405020304" pitchFamily="18" charset="0"/>
                <a:ea typeface="Times New Roman" panose="02020603050405020304" pitchFamily="18" charset="0"/>
              </a:rPr>
              <a:t>Modest Growth</a:t>
            </a:r>
            <a:r>
              <a:rPr lang="en-US" sz="2000" i="1" dirty="0">
                <a:solidFill>
                  <a:srgbClr val="000000"/>
                </a:solidFill>
                <a:latin typeface="Times New Roman" panose="02020603050405020304" pitchFamily="18" charset="0"/>
                <a:ea typeface="Times New Roman" panose="02020603050405020304" pitchFamily="18" charset="0"/>
              </a:rPr>
              <a:t>, new funding would emphasize the principal animal diseases where ILRI has a comparative </a:t>
            </a:r>
            <a:r>
              <a:rPr lang="en-US" sz="2000" i="1" dirty="0" smtClean="0">
                <a:solidFill>
                  <a:srgbClr val="000000"/>
                </a:solidFill>
                <a:latin typeface="Times New Roman" panose="02020603050405020304" pitchFamily="18" charset="0"/>
                <a:ea typeface="Times New Roman" panose="02020603050405020304" pitchFamily="18" charset="0"/>
              </a:rPr>
              <a:t>advantage, emerging problems in food safety and zoonoses where ILRI can become </a:t>
            </a:r>
            <a:r>
              <a:rPr lang="en-US" sz="2000" i="1" dirty="0">
                <a:solidFill>
                  <a:srgbClr val="000000"/>
                </a:solidFill>
                <a:latin typeface="Times New Roman" panose="02020603050405020304" pitchFamily="18" charset="0"/>
                <a:ea typeface="Times New Roman" panose="02020603050405020304" pitchFamily="18" charset="0"/>
              </a:rPr>
              <a:t>a world leader, and biotechnologies for animal </a:t>
            </a:r>
            <a:r>
              <a:rPr lang="en-US" sz="2000" i="1" dirty="0" smtClean="0">
                <a:solidFill>
                  <a:srgbClr val="000000"/>
                </a:solidFill>
                <a:latin typeface="Times New Roman" panose="02020603050405020304" pitchFamily="18" charset="0"/>
                <a:ea typeface="Times New Roman" panose="02020603050405020304" pitchFamily="18" charset="0"/>
              </a:rPr>
              <a:t>nutrition and feeds.</a:t>
            </a:r>
            <a:endParaRPr lang="en-US" sz="2000" i="1" dirty="0">
              <a:solidFill>
                <a:srgbClr val="000000"/>
              </a:solidFill>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28621440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i="1" dirty="0" smtClean="0">
                <a:latin typeface="Times New Roman" panose="02020603050405020304" pitchFamily="18" charset="0"/>
                <a:cs typeface="Times New Roman" panose="02020603050405020304" pitchFamily="18" charset="0"/>
              </a:rPr>
              <a:t>Why the Rapid Scenario ?</a:t>
            </a:r>
            <a:endParaRPr lang="en-US" sz="2800" i="1"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10"/>
          </p:nvPr>
        </p:nvSpPr>
        <p:spPr>
          <a:xfrm>
            <a:off x="457200" y="1447800"/>
            <a:ext cx="8382000" cy="4800600"/>
          </a:xfrm>
        </p:spPr>
        <p:txBody>
          <a:bodyPr/>
          <a:lstStyle/>
          <a:p>
            <a:pPr marL="228600" indent="228600">
              <a:lnSpc>
                <a:spcPts val="1800"/>
              </a:lnSpc>
              <a:spcBef>
                <a:spcPts val="1200"/>
              </a:spcBef>
            </a:pPr>
            <a:endParaRPr lang="en-US" sz="2400" b="1" i="1" dirty="0" smtClean="0">
              <a:solidFill>
                <a:srgbClr val="000000"/>
              </a:solidFill>
              <a:latin typeface="Times New Roman" panose="02020603050405020304" pitchFamily="18" charset="0"/>
              <a:ea typeface="Times New Roman" panose="02020603050405020304" pitchFamily="18" charset="0"/>
            </a:endParaRPr>
          </a:p>
          <a:p>
            <a:pPr marL="228600" indent="228600">
              <a:lnSpc>
                <a:spcPct val="100000"/>
              </a:lnSpc>
              <a:spcBef>
                <a:spcPts val="1200"/>
              </a:spcBef>
            </a:pPr>
            <a:r>
              <a:rPr lang="en-US" sz="2000" b="1" i="1" dirty="0" smtClean="0">
                <a:solidFill>
                  <a:srgbClr val="000000"/>
                </a:solidFill>
                <a:latin typeface="Times New Roman" panose="02020603050405020304" pitchFamily="18" charset="0"/>
                <a:ea typeface="Times New Roman" panose="02020603050405020304" pitchFamily="18" charset="0"/>
              </a:rPr>
              <a:t>Rapid Growth </a:t>
            </a:r>
            <a:r>
              <a:rPr lang="en-US" sz="2000" i="1" dirty="0" smtClean="0">
                <a:solidFill>
                  <a:srgbClr val="000000"/>
                </a:solidFill>
                <a:latin typeface="Times New Roman" panose="02020603050405020304" pitchFamily="18" charset="0"/>
                <a:ea typeface="Times New Roman" panose="02020603050405020304" pitchFamily="18" charset="0"/>
              </a:rPr>
              <a:t>is an aggressive scenario that  pushes for a much larger role for ILRI in Phase 2 of the CRPs while continuing to leverage bilateral funding to strengthen ILRI’s basic science.</a:t>
            </a:r>
            <a:endParaRPr lang="en-US" sz="2000" i="1" dirty="0">
              <a:solidFill>
                <a:srgbClr val="000000"/>
              </a:solidFill>
              <a:latin typeface="Times New Roman" panose="02020603050405020304" pitchFamily="18" charset="0"/>
              <a:ea typeface="Times New Roman" panose="02020603050405020304" pitchFamily="18" charset="0"/>
            </a:endParaRPr>
          </a:p>
          <a:p>
            <a:pPr marL="228600" indent="228600">
              <a:lnSpc>
                <a:spcPct val="100000"/>
              </a:lnSpc>
              <a:spcBef>
                <a:spcPts val="1200"/>
              </a:spcBef>
            </a:pPr>
            <a:r>
              <a:rPr lang="en-US" sz="2000" i="1" dirty="0">
                <a:solidFill>
                  <a:srgbClr val="000000"/>
                </a:solidFill>
                <a:latin typeface="Times New Roman" panose="02020603050405020304" pitchFamily="18" charset="0"/>
                <a:ea typeface="Times New Roman" panose="02020603050405020304" pitchFamily="18" charset="0"/>
              </a:rPr>
              <a:t>Under </a:t>
            </a:r>
            <a:r>
              <a:rPr lang="en-US" sz="2000" b="1" i="1" dirty="0" smtClean="0">
                <a:solidFill>
                  <a:srgbClr val="000000"/>
                </a:solidFill>
                <a:latin typeface="Times New Roman" panose="02020603050405020304" pitchFamily="18" charset="0"/>
                <a:ea typeface="Times New Roman" panose="02020603050405020304" pitchFamily="18" charset="0"/>
              </a:rPr>
              <a:t>Rapid</a:t>
            </a:r>
            <a:r>
              <a:rPr lang="en-US" sz="2000" i="1" dirty="0" smtClean="0">
                <a:solidFill>
                  <a:srgbClr val="000000"/>
                </a:solidFill>
                <a:latin typeface="Times New Roman" panose="02020603050405020304" pitchFamily="18" charset="0"/>
                <a:ea typeface="Times New Roman" panose="02020603050405020304" pitchFamily="18" charset="0"/>
              </a:rPr>
              <a:t> </a:t>
            </a:r>
            <a:r>
              <a:rPr lang="en-US" sz="2000" b="1" i="1" dirty="0" smtClean="0">
                <a:solidFill>
                  <a:srgbClr val="000000"/>
                </a:solidFill>
                <a:latin typeface="Times New Roman" panose="02020603050405020304" pitchFamily="18" charset="0"/>
                <a:ea typeface="Times New Roman" panose="02020603050405020304" pitchFamily="18" charset="0"/>
              </a:rPr>
              <a:t>Growth</a:t>
            </a:r>
            <a:r>
              <a:rPr lang="en-US" sz="2000" i="1" dirty="0">
                <a:solidFill>
                  <a:srgbClr val="000000"/>
                </a:solidFill>
                <a:latin typeface="Times New Roman" panose="02020603050405020304" pitchFamily="18" charset="0"/>
                <a:ea typeface="Times New Roman" panose="02020603050405020304" pitchFamily="18" charset="0"/>
              </a:rPr>
              <a:t>, new funding would emphasize the principal animal diseases where ILRI has a comparative advantage </a:t>
            </a:r>
            <a:r>
              <a:rPr lang="en-US" sz="2000" i="1" dirty="0" smtClean="0">
                <a:solidFill>
                  <a:srgbClr val="000000"/>
                </a:solidFill>
                <a:latin typeface="Times New Roman" panose="02020603050405020304" pitchFamily="18" charset="0"/>
                <a:ea typeface="Times New Roman" panose="02020603050405020304" pitchFamily="18" charset="0"/>
              </a:rPr>
              <a:t>and emerging problems in food safety and zoonoses where ILRI has the chance to become a world leader (as in the Modest Growth scenario) while adding new work on Feed and Forage Biosciences to close ILRI’s historical gap in research on primary productivity.</a:t>
            </a:r>
            <a:endParaRPr lang="en-US" sz="2000" i="1" dirty="0">
              <a:solidFill>
                <a:srgbClr val="000000"/>
              </a:solidFill>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29824629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i="1" dirty="0" smtClean="0">
                <a:latin typeface="Times New Roman" panose="02020603050405020304" pitchFamily="18" charset="0"/>
                <a:cs typeface="Times New Roman" panose="02020603050405020304" pitchFamily="18" charset="0"/>
              </a:rPr>
              <a:t>Some sectors decline relatively</a:t>
            </a:r>
            <a:endParaRPr lang="en-US" sz="2800" i="1"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10"/>
          </p:nvPr>
        </p:nvSpPr>
        <p:spPr>
          <a:xfrm>
            <a:off x="457200" y="1447800"/>
            <a:ext cx="8382000" cy="4800600"/>
          </a:xfrm>
        </p:spPr>
        <p:txBody>
          <a:bodyPr/>
          <a:lstStyle/>
          <a:p>
            <a:pPr marL="228600" indent="228600">
              <a:lnSpc>
                <a:spcPts val="1800"/>
              </a:lnSpc>
              <a:spcBef>
                <a:spcPts val="1200"/>
              </a:spcBef>
            </a:pPr>
            <a:endParaRPr lang="en-US" sz="2400" b="1" i="1" dirty="0" smtClean="0">
              <a:solidFill>
                <a:srgbClr val="000000"/>
              </a:solidFill>
              <a:latin typeface="Times New Roman" panose="02020603050405020304" pitchFamily="18" charset="0"/>
              <a:ea typeface="Times New Roman" panose="02020603050405020304" pitchFamily="18" charset="0"/>
            </a:endParaRPr>
          </a:p>
          <a:p>
            <a:pPr marL="228600" indent="228600">
              <a:lnSpc>
                <a:spcPct val="100000"/>
              </a:lnSpc>
              <a:spcBef>
                <a:spcPts val="1200"/>
              </a:spcBef>
              <a:spcAft>
                <a:spcPts val="1800"/>
              </a:spcAft>
            </a:pPr>
            <a:r>
              <a:rPr lang="en-US" sz="2000" i="1" dirty="0" smtClean="0">
                <a:solidFill>
                  <a:srgbClr val="000000"/>
                </a:solidFill>
                <a:latin typeface="Times New Roman" panose="02020603050405020304" pitchFamily="18" charset="0"/>
                <a:ea typeface="Times New Roman" panose="02020603050405020304" pitchFamily="18" charset="0"/>
              </a:rPr>
              <a:t>Integrated </a:t>
            </a:r>
            <a:r>
              <a:rPr lang="en-US" sz="2000" i="1" dirty="0">
                <a:solidFill>
                  <a:srgbClr val="000000"/>
                </a:solidFill>
                <a:latin typeface="Times New Roman" panose="02020603050405020304" pitchFamily="18" charset="0"/>
                <a:ea typeface="Times New Roman" panose="02020603050405020304" pitchFamily="18" charset="0"/>
              </a:rPr>
              <a:t>Sciences </a:t>
            </a:r>
            <a:r>
              <a:rPr lang="en-US" sz="2000" i="1" dirty="0" smtClean="0">
                <a:solidFill>
                  <a:srgbClr val="000000"/>
                </a:solidFill>
                <a:latin typeface="Times New Roman" panose="02020603050405020304" pitchFamily="18" charset="0"/>
                <a:ea typeface="Times New Roman" panose="02020603050405020304" pitchFamily="18" charset="0"/>
              </a:rPr>
              <a:t>will </a:t>
            </a:r>
            <a:r>
              <a:rPr lang="en-US" sz="2000" i="1" dirty="0">
                <a:solidFill>
                  <a:srgbClr val="000000"/>
                </a:solidFill>
                <a:latin typeface="Times New Roman" panose="02020603050405020304" pitchFamily="18" charset="0"/>
                <a:ea typeface="Times New Roman" panose="02020603050405020304" pitchFamily="18" charset="0"/>
              </a:rPr>
              <a:t>decline </a:t>
            </a:r>
            <a:r>
              <a:rPr lang="en-US" sz="2000" i="1" dirty="0" smtClean="0">
                <a:solidFill>
                  <a:srgbClr val="000000"/>
                </a:solidFill>
                <a:latin typeface="Times New Roman" panose="02020603050405020304" pitchFamily="18" charset="0"/>
                <a:ea typeface="Times New Roman" panose="02020603050405020304" pitchFamily="18" charset="0"/>
              </a:rPr>
              <a:t>in budget share under </a:t>
            </a:r>
            <a:r>
              <a:rPr lang="en-US" sz="2000" i="1" dirty="0">
                <a:solidFill>
                  <a:srgbClr val="000000"/>
                </a:solidFill>
                <a:latin typeface="Times New Roman" panose="02020603050405020304" pitchFamily="18" charset="0"/>
                <a:ea typeface="Times New Roman" panose="02020603050405020304" pitchFamily="18" charset="0"/>
              </a:rPr>
              <a:t>all </a:t>
            </a:r>
            <a:r>
              <a:rPr lang="en-US" sz="2000" i="1" dirty="0" smtClean="0">
                <a:solidFill>
                  <a:srgbClr val="000000"/>
                </a:solidFill>
                <a:latin typeface="Times New Roman" panose="02020603050405020304" pitchFamily="18" charset="0"/>
                <a:ea typeface="Times New Roman" panose="02020603050405020304" pitchFamily="18" charset="0"/>
              </a:rPr>
              <a:t>scenarios</a:t>
            </a:r>
          </a:p>
          <a:p>
            <a:pPr marL="228600" indent="228600">
              <a:lnSpc>
                <a:spcPct val="100000"/>
              </a:lnSpc>
              <a:spcBef>
                <a:spcPts val="1200"/>
              </a:spcBef>
              <a:spcAft>
                <a:spcPts val="1800"/>
              </a:spcAft>
            </a:pPr>
            <a:r>
              <a:rPr lang="en-US" sz="2000" i="1" dirty="0" smtClean="0">
                <a:solidFill>
                  <a:srgbClr val="000000"/>
                </a:solidFill>
                <a:latin typeface="Times New Roman" panose="02020603050405020304" pitchFamily="18" charset="0"/>
                <a:ea typeface="Times New Roman" panose="02020603050405020304" pitchFamily="18" charset="0"/>
              </a:rPr>
              <a:t>We </a:t>
            </a:r>
            <a:r>
              <a:rPr lang="en-US" sz="2000" i="1" dirty="0">
                <a:solidFill>
                  <a:srgbClr val="000000"/>
                </a:solidFill>
                <a:latin typeface="Times New Roman" panose="02020603050405020304" pitchFamily="18" charset="0"/>
                <a:ea typeface="Times New Roman" panose="02020603050405020304" pitchFamily="18" charset="0"/>
              </a:rPr>
              <a:t>only propose to seek limited new funding in integrated sciences </a:t>
            </a:r>
            <a:r>
              <a:rPr lang="en-US" sz="2000" i="1" dirty="0" smtClean="0">
                <a:solidFill>
                  <a:srgbClr val="000000"/>
                </a:solidFill>
                <a:latin typeface="Times New Roman" panose="02020603050405020304" pitchFamily="18" charset="0"/>
                <a:ea typeface="Times New Roman" panose="02020603050405020304" pitchFamily="18" charset="0"/>
              </a:rPr>
              <a:t>(economics</a:t>
            </a:r>
            <a:r>
              <a:rPr lang="en-US" sz="2000" i="1" dirty="0">
                <a:solidFill>
                  <a:srgbClr val="000000"/>
                </a:solidFill>
                <a:latin typeface="Times New Roman" panose="02020603050405020304" pitchFamily="18" charset="0"/>
                <a:ea typeface="Times New Roman" panose="02020603050405020304" pitchFamily="18" charset="0"/>
              </a:rPr>
              <a:t>, value chains, gender or </a:t>
            </a:r>
            <a:r>
              <a:rPr lang="en-US" sz="2000" i="1" dirty="0" smtClean="0">
                <a:solidFill>
                  <a:srgbClr val="000000"/>
                </a:solidFill>
                <a:latin typeface="Times New Roman" panose="02020603050405020304" pitchFamily="18" charset="0"/>
                <a:ea typeface="Times New Roman" panose="02020603050405020304" pitchFamily="18" charset="0"/>
              </a:rPr>
              <a:t>impact) </a:t>
            </a:r>
            <a:r>
              <a:rPr lang="en-US" sz="2000" i="1" dirty="0">
                <a:solidFill>
                  <a:srgbClr val="000000"/>
                </a:solidFill>
                <a:latin typeface="Times New Roman" panose="02020603050405020304" pitchFamily="18" charset="0"/>
                <a:ea typeface="Times New Roman" panose="02020603050405020304" pitchFamily="18" charset="0"/>
              </a:rPr>
              <a:t>because </a:t>
            </a:r>
            <a:r>
              <a:rPr lang="en-US" sz="2000" i="1" dirty="0" smtClean="0">
                <a:solidFill>
                  <a:srgbClr val="000000"/>
                </a:solidFill>
                <a:latin typeface="Times New Roman" panose="02020603050405020304" pitchFamily="18" charset="0"/>
                <a:ea typeface="Times New Roman" panose="02020603050405020304" pitchFamily="18" charset="0"/>
              </a:rPr>
              <a:t>new </a:t>
            </a:r>
            <a:r>
              <a:rPr lang="en-US" sz="2000" i="1" dirty="0">
                <a:solidFill>
                  <a:srgbClr val="000000"/>
                </a:solidFill>
                <a:latin typeface="Times New Roman" panose="02020603050405020304" pitchFamily="18" charset="0"/>
                <a:ea typeface="Times New Roman" panose="02020603050405020304" pitchFamily="18" charset="0"/>
              </a:rPr>
              <a:t>money should focus on </a:t>
            </a:r>
            <a:r>
              <a:rPr lang="en-US" sz="2000" i="1" dirty="0" smtClean="0">
                <a:solidFill>
                  <a:srgbClr val="000000"/>
                </a:solidFill>
                <a:latin typeface="Times New Roman" panose="02020603050405020304" pitchFamily="18" charset="0"/>
                <a:ea typeface="Times New Roman" panose="02020603050405020304" pitchFamily="18" charset="0"/>
              </a:rPr>
              <a:t>sources of productivity gains not on systems characterization</a:t>
            </a:r>
          </a:p>
          <a:p>
            <a:pPr marL="228600" indent="228600">
              <a:lnSpc>
                <a:spcPct val="100000"/>
              </a:lnSpc>
              <a:spcBef>
                <a:spcPts val="1200"/>
              </a:spcBef>
              <a:spcAft>
                <a:spcPts val="1800"/>
              </a:spcAft>
            </a:pPr>
            <a:r>
              <a:rPr lang="en-US" sz="2000" i="1" dirty="0" smtClean="0">
                <a:solidFill>
                  <a:srgbClr val="000000"/>
                </a:solidFill>
                <a:latin typeface="Times New Roman" panose="02020603050405020304" pitchFamily="18" charset="0"/>
                <a:ea typeface="Times New Roman" panose="02020603050405020304" pitchFamily="18" charset="0"/>
              </a:rPr>
              <a:t>A </a:t>
            </a:r>
            <a:r>
              <a:rPr lang="en-US" sz="2000" i="1" dirty="0">
                <a:solidFill>
                  <a:srgbClr val="000000"/>
                </a:solidFill>
                <a:latin typeface="Times New Roman" panose="02020603050405020304" pitchFamily="18" charset="0"/>
                <a:ea typeface="Times New Roman" panose="02020603050405020304" pitchFamily="18" charset="0"/>
              </a:rPr>
              <a:t>second reason for a relative decline in Integrated Sciences </a:t>
            </a:r>
            <a:r>
              <a:rPr lang="en-US" sz="2000" i="1" dirty="0" smtClean="0">
                <a:solidFill>
                  <a:srgbClr val="000000"/>
                </a:solidFill>
                <a:latin typeface="Times New Roman" panose="02020603050405020304" pitchFamily="18" charset="0"/>
                <a:ea typeface="Times New Roman" panose="02020603050405020304" pitchFamily="18" charset="0"/>
              </a:rPr>
              <a:t>is </a:t>
            </a:r>
            <a:r>
              <a:rPr lang="en-US" sz="2000" i="1" dirty="0">
                <a:solidFill>
                  <a:srgbClr val="000000"/>
                </a:solidFill>
                <a:latin typeface="Times New Roman" panose="02020603050405020304" pitchFamily="18" charset="0"/>
                <a:ea typeface="Times New Roman" panose="02020603050405020304" pitchFamily="18" charset="0"/>
              </a:rPr>
              <a:t>that there is now much greater capacity in the national and regional programs in Africa and South Asia, so that IRLI’s </a:t>
            </a:r>
            <a:r>
              <a:rPr lang="en-US" sz="2000" i="1" dirty="0" smtClean="0">
                <a:solidFill>
                  <a:srgbClr val="000000"/>
                </a:solidFill>
                <a:latin typeface="Times New Roman" panose="02020603050405020304" pitchFamily="18" charset="0"/>
                <a:ea typeface="Times New Roman" panose="02020603050405020304" pitchFamily="18" charset="0"/>
              </a:rPr>
              <a:t>advantage </a:t>
            </a:r>
            <a:r>
              <a:rPr lang="en-US" sz="2000" i="1" dirty="0">
                <a:solidFill>
                  <a:srgbClr val="000000"/>
                </a:solidFill>
                <a:latin typeface="Times New Roman" panose="02020603050405020304" pitchFamily="18" charset="0"/>
                <a:ea typeface="Times New Roman" panose="02020603050405020304" pitchFamily="18" charset="0"/>
              </a:rPr>
              <a:t>has </a:t>
            </a:r>
            <a:r>
              <a:rPr lang="en-US" sz="2000" i="1" dirty="0" smtClean="0">
                <a:solidFill>
                  <a:srgbClr val="000000"/>
                </a:solidFill>
                <a:latin typeface="Times New Roman" panose="02020603050405020304" pitchFamily="18" charset="0"/>
                <a:ea typeface="Times New Roman" panose="02020603050405020304" pitchFamily="18" charset="0"/>
              </a:rPr>
              <a:t>diminished</a:t>
            </a:r>
            <a:endParaRPr lang="en-US" sz="2000" i="1" dirty="0">
              <a:solidFill>
                <a:srgbClr val="000000"/>
              </a:solidFill>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38569267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i="1" dirty="0" smtClean="0">
                <a:latin typeface="Times New Roman" panose="02020603050405020304" pitchFamily="18" charset="0"/>
                <a:cs typeface="Times New Roman" panose="02020603050405020304" pitchFamily="18" charset="0"/>
              </a:rPr>
              <a:t>Regional programs -- Africa</a:t>
            </a:r>
            <a:endParaRPr lang="en-US" sz="2800" i="1"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10"/>
          </p:nvPr>
        </p:nvSpPr>
        <p:spPr>
          <a:xfrm>
            <a:off x="457200" y="1447800"/>
            <a:ext cx="8382000" cy="4800600"/>
          </a:xfrm>
        </p:spPr>
        <p:txBody>
          <a:bodyPr/>
          <a:lstStyle/>
          <a:p>
            <a:pPr>
              <a:lnSpc>
                <a:spcPct val="100000"/>
              </a:lnSpc>
              <a:spcBef>
                <a:spcPts val="300"/>
              </a:spcBef>
              <a:spcAft>
                <a:spcPts val="300"/>
              </a:spcAft>
            </a:pPr>
            <a:endParaRPr lang="en-US" sz="2000" b="1" i="1" dirty="0" smtClean="0">
              <a:latin typeface="Times New Roman" panose="02020603050405020304" pitchFamily="18" charset="0"/>
              <a:cs typeface="Times New Roman" panose="02020603050405020304" pitchFamily="18" charset="0"/>
            </a:endParaRPr>
          </a:p>
          <a:p>
            <a:pPr>
              <a:lnSpc>
                <a:spcPct val="100000"/>
              </a:lnSpc>
              <a:spcBef>
                <a:spcPts val="300"/>
              </a:spcBef>
              <a:spcAft>
                <a:spcPts val="300"/>
              </a:spcAft>
            </a:pPr>
            <a:r>
              <a:rPr lang="en-US" sz="2000" b="1" i="1" dirty="0" smtClean="0">
                <a:latin typeface="Times New Roman" panose="02020603050405020304" pitchFamily="18" charset="0"/>
                <a:cs typeface="Times New Roman" panose="02020603050405020304" pitchFamily="18" charset="0"/>
              </a:rPr>
              <a:t>Ethiopia</a:t>
            </a:r>
            <a:r>
              <a:rPr lang="en-US" sz="2000" i="1" dirty="0">
                <a:latin typeface="Times New Roman" panose="02020603050405020304" pitchFamily="18" charset="0"/>
                <a:cs typeface="Times New Roman" panose="02020603050405020304" pitchFamily="18" charset="0"/>
              </a:rPr>
              <a:t>. The </a:t>
            </a:r>
            <a:r>
              <a:rPr lang="en-US" sz="2000" i="1" dirty="0" smtClean="0">
                <a:latin typeface="Times New Roman" panose="02020603050405020304" pitchFamily="18" charset="0"/>
                <a:cs typeface="Times New Roman" panose="02020603050405020304" pitchFamily="18" charset="0"/>
              </a:rPr>
              <a:t>goal is to </a:t>
            </a:r>
            <a:r>
              <a:rPr lang="en-US" sz="2000" i="1" dirty="0">
                <a:latin typeface="Times New Roman" panose="02020603050405020304" pitchFamily="18" charset="0"/>
                <a:cs typeface="Times New Roman" panose="02020603050405020304" pitchFamily="18" charset="0"/>
              </a:rPr>
              <a:t>rebuild the Ethiopia site as a Feed and Forages BioSciences Center, with a core focus on sustainable intensification and climate change research in East </a:t>
            </a:r>
            <a:r>
              <a:rPr lang="en-US" sz="2000" i="1" dirty="0" smtClean="0">
                <a:latin typeface="Times New Roman" panose="02020603050405020304" pitchFamily="18" charset="0"/>
                <a:cs typeface="Times New Roman" panose="02020603050405020304" pitchFamily="18" charset="0"/>
              </a:rPr>
              <a:t>Africa.</a:t>
            </a:r>
          </a:p>
          <a:p>
            <a:pPr>
              <a:lnSpc>
                <a:spcPct val="100000"/>
              </a:lnSpc>
              <a:spcBef>
                <a:spcPts val="300"/>
              </a:spcBef>
              <a:spcAft>
                <a:spcPts val="300"/>
              </a:spcAft>
            </a:pPr>
            <a:endParaRPr lang="en-US" sz="2000" b="1" i="1" dirty="0" smtClean="0">
              <a:latin typeface="Times New Roman" panose="02020603050405020304" pitchFamily="18" charset="0"/>
              <a:cs typeface="Times New Roman" panose="02020603050405020304" pitchFamily="18" charset="0"/>
            </a:endParaRPr>
          </a:p>
          <a:p>
            <a:pPr>
              <a:lnSpc>
                <a:spcPct val="100000"/>
              </a:lnSpc>
              <a:spcBef>
                <a:spcPts val="300"/>
              </a:spcBef>
              <a:spcAft>
                <a:spcPts val="300"/>
              </a:spcAft>
            </a:pPr>
            <a:r>
              <a:rPr lang="en-US" sz="2000" b="1" i="1" dirty="0" smtClean="0">
                <a:latin typeface="Times New Roman" panose="02020603050405020304" pitchFamily="18" charset="0"/>
                <a:cs typeface="Times New Roman" panose="02020603050405020304" pitchFamily="18" charset="0"/>
              </a:rPr>
              <a:t>West </a:t>
            </a:r>
            <a:r>
              <a:rPr lang="en-US" sz="2000" b="1" i="1" dirty="0">
                <a:latin typeface="Times New Roman" panose="02020603050405020304" pitchFamily="18" charset="0"/>
                <a:cs typeface="Times New Roman" panose="02020603050405020304" pitchFamily="18" charset="0"/>
              </a:rPr>
              <a:t>Africa</a:t>
            </a:r>
            <a:r>
              <a:rPr lang="en-US" sz="2000" i="1" dirty="0">
                <a:latin typeface="Times New Roman" panose="02020603050405020304" pitchFamily="18" charset="0"/>
                <a:cs typeface="Times New Roman" panose="02020603050405020304" pitchFamily="18" charset="0"/>
              </a:rPr>
              <a:t>. The goal </a:t>
            </a:r>
            <a:r>
              <a:rPr lang="en-US" sz="2000" i="1" dirty="0" smtClean="0">
                <a:latin typeface="Times New Roman" panose="02020603050405020304" pitchFamily="18" charset="0"/>
                <a:cs typeface="Times New Roman" panose="02020603050405020304" pitchFamily="18" charset="0"/>
              </a:rPr>
              <a:t>is to consolidate </a:t>
            </a:r>
            <a:r>
              <a:rPr lang="en-US" sz="2000" i="1" dirty="0">
                <a:latin typeface="Times New Roman" panose="02020603050405020304" pitchFamily="18" charset="0"/>
                <a:cs typeface="Times New Roman" panose="02020603050405020304" pitchFamily="18" charset="0"/>
              </a:rPr>
              <a:t>scientists </a:t>
            </a:r>
            <a:r>
              <a:rPr lang="en-US" sz="2000" i="1" dirty="0" smtClean="0">
                <a:latin typeface="Times New Roman" panose="02020603050405020304" pitchFamily="18" charset="0"/>
                <a:cs typeface="Times New Roman" panose="02020603050405020304" pitchFamily="18" charset="0"/>
              </a:rPr>
              <a:t>working </a:t>
            </a:r>
            <a:r>
              <a:rPr lang="en-US" sz="2000" i="1" dirty="0">
                <a:latin typeface="Times New Roman" panose="02020603050405020304" pitchFamily="18" charset="0"/>
                <a:cs typeface="Times New Roman" panose="02020603050405020304" pitchFamily="18" charset="0"/>
              </a:rPr>
              <a:t>in isolation – one in Ibadan, one in Accra, two in Ouagadougou, four in Dakar, one in Kano in West Africa into programs focused on the humid, sub-humid and semi-arid tropics, in </a:t>
            </a:r>
            <a:r>
              <a:rPr lang="en-US" sz="2000" i="1" dirty="0" smtClean="0">
                <a:latin typeface="Times New Roman" panose="02020603050405020304" pitchFamily="18" charset="0"/>
                <a:cs typeface="Times New Roman" panose="02020603050405020304" pitchFamily="18" charset="0"/>
              </a:rPr>
              <a:t>with </a:t>
            </a:r>
            <a:r>
              <a:rPr lang="en-US" sz="2000" i="1" dirty="0">
                <a:latin typeface="Times New Roman" panose="02020603050405020304" pitchFamily="18" charset="0"/>
                <a:cs typeface="Times New Roman" panose="02020603050405020304" pitchFamily="18" charset="0"/>
              </a:rPr>
              <a:t>other Centers, with </a:t>
            </a:r>
            <a:r>
              <a:rPr lang="en-US" sz="2000" i="1" dirty="0" smtClean="0">
                <a:latin typeface="Times New Roman" panose="02020603050405020304" pitchFamily="18" charset="0"/>
                <a:cs typeface="Times New Roman" panose="02020603050405020304" pitchFamily="18" charset="0"/>
              </a:rPr>
              <a:t>initial </a:t>
            </a:r>
            <a:r>
              <a:rPr lang="en-US" sz="2000" i="1" dirty="0">
                <a:latin typeface="Times New Roman" panose="02020603050405020304" pitchFamily="18" charset="0"/>
                <a:cs typeface="Times New Roman" panose="02020603050405020304" pitchFamily="18" charset="0"/>
              </a:rPr>
              <a:t>sites at Ibadan and Ouagadougou</a:t>
            </a:r>
            <a:r>
              <a:rPr lang="en-US" sz="2000" i="1" dirty="0" smtClean="0">
                <a:latin typeface="Times New Roman" panose="02020603050405020304" pitchFamily="18" charset="0"/>
                <a:cs typeface="Times New Roman" panose="02020603050405020304" pitchFamily="18" charset="0"/>
              </a:rPr>
              <a:t>.</a:t>
            </a:r>
          </a:p>
          <a:p>
            <a:pPr>
              <a:lnSpc>
                <a:spcPct val="100000"/>
              </a:lnSpc>
              <a:spcBef>
                <a:spcPts val="300"/>
              </a:spcBef>
              <a:spcAft>
                <a:spcPts val="300"/>
              </a:spcAft>
            </a:pPr>
            <a:endParaRPr lang="en-US" sz="2000" b="1" i="1" dirty="0" smtClean="0">
              <a:latin typeface="Times New Roman" panose="02020603050405020304" pitchFamily="18" charset="0"/>
              <a:cs typeface="Times New Roman" panose="02020603050405020304" pitchFamily="18" charset="0"/>
            </a:endParaRPr>
          </a:p>
          <a:p>
            <a:pPr>
              <a:lnSpc>
                <a:spcPct val="100000"/>
              </a:lnSpc>
              <a:spcBef>
                <a:spcPts val="300"/>
              </a:spcBef>
              <a:spcAft>
                <a:spcPts val="300"/>
              </a:spcAft>
            </a:pPr>
            <a:r>
              <a:rPr lang="en-US" sz="2000" b="1" i="1" dirty="0" smtClean="0">
                <a:latin typeface="Times New Roman" panose="02020603050405020304" pitchFamily="18" charset="0"/>
                <a:cs typeface="Times New Roman" panose="02020603050405020304" pitchFamily="18" charset="0"/>
              </a:rPr>
              <a:t>Southern </a:t>
            </a:r>
            <a:r>
              <a:rPr lang="en-US" sz="2000" b="1" i="1" dirty="0">
                <a:latin typeface="Times New Roman" panose="02020603050405020304" pitchFamily="18" charset="0"/>
                <a:cs typeface="Times New Roman" panose="02020603050405020304" pitchFamily="18" charset="0"/>
              </a:rPr>
              <a:t>Africa</a:t>
            </a:r>
            <a:r>
              <a:rPr lang="en-US" sz="2000" i="1" dirty="0">
                <a:latin typeface="Times New Roman" panose="02020603050405020304" pitchFamily="18" charset="0"/>
                <a:cs typeface="Times New Roman" panose="02020603050405020304" pitchFamily="18" charset="0"/>
              </a:rPr>
              <a:t> is too dispersed to achieve </a:t>
            </a:r>
            <a:r>
              <a:rPr lang="en-US" sz="2000" i="1" dirty="0" smtClean="0">
                <a:latin typeface="Times New Roman" panose="02020603050405020304" pitchFamily="18" charset="0"/>
                <a:cs typeface="Times New Roman" panose="02020603050405020304" pitchFamily="18" charset="0"/>
              </a:rPr>
              <a:t>impact. </a:t>
            </a:r>
            <a:r>
              <a:rPr lang="en-US" sz="2000" i="1" dirty="0">
                <a:latin typeface="Times New Roman" panose="02020603050405020304" pitchFamily="18" charset="0"/>
                <a:cs typeface="Times New Roman" panose="02020603050405020304" pitchFamily="18" charset="0"/>
              </a:rPr>
              <a:t>Given the importance of </a:t>
            </a:r>
            <a:r>
              <a:rPr lang="en-US" sz="2000" i="1" dirty="0" smtClean="0">
                <a:latin typeface="Times New Roman" panose="02020603050405020304" pitchFamily="18" charset="0"/>
                <a:cs typeface="Times New Roman" panose="02020603050405020304" pitchFamily="18" charset="0"/>
              </a:rPr>
              <a:t>livestock SA, it </a:t>
            </a:r>
            <a:r>
              <a:rPr lang="en-US" sz="2000" i="1" dirty="0">
                <a:latin typeface="Times New Roman" panose="02020603050405020304" pitchFamily="18" charset="0"/>
                <a:cs typeface="Times New Roman" panose="02020603050405020304" pitchFamily="18" charset="0"/>
              </a:rPr>
              <a:t>is urgent to consolidate </a:t>
            </a:r>
            <a:r>
              <a:rPr lang="en-US" sz="2000" i="1" dirty="0" smtClean="0">
                <a:latin typeface="Times New Roman" panose="02020603050405020304" pitchFamily="18" charset="0"/>
                <a:cs typeface="Times New Roman" panose="02020603050405020304" pitchFamily="18" charset="0"/>
              </a:rPr>
              <a:t>staff, </a:t>
            </a:r>
            <a:r>
              <a:rPr lang="en-US" sz="2000" i="1" dirty="0">
                <a:latin typeface="Times New Roman" panose="02020603050405020304" pitchFamily="18" charset="0"/>
                <a:cs typeface="Times New Roman" panose="02020603050405020304" pitchFamily="18" charset="0"/>
              </a:rPr>
              <a:t>to strengthen </a:t>
            </a:r>
            <a:r>
              <a:rPr lang="en-US" sz="2000" i="1" dirty="0" smtClean="0">
                <a:latin typeface="Times New Roman" panose="02020603050405020304" pitchFamily="18" charset="0"/>
                <a:cs typeface="Times New Roman" panose="02020603050405020304" pitchFamily="18" charset="0"/>
              </a:rPr>
              <a:t>their </a:t>
            </a:r>
            <a:r>
              <a:rPr lang="en-US" sz="2000" i="1" dirty="0">
                <a:latin typeface="Times New Roman" panose="02020603050405020304" pitchFamily="18" charset="0"/>
                <a:cs typeface="Times New Roman" panose="02020603050405020304" pitchFamily="18" charset="0"/>
              </a:rPr>
              <a:t>upstream </a:t>
            </a:r>
            <a:r>
              <a:rPr lang="en-US" sz="2000" i="1" dirty="0" smtClean="0">
                <a:latin typeface="Times New Roman" panose="02020603050405020304" pitchFamily="18" charset="0"/>
                <a:cs typeface="Times New Roman" panose="02020603050405020304" pitchFamily="18" charset="0"/>
              </a:rPr>
              <a:t>focus, </a:t>
            </a:r>
            <a:r>
              <a:rPr lang="en-US" sz="2000" i="1" dirty="0">
                <a:latin typeface="Times New Roman" panose="02020603050405020304" pitchFamily="18" charset="0"/>
                <a:cs typeface="Times New Roman" panose="02020603050405020304" pitchFamily="18" charset="0"/>
              </a:rPr>
              <a:t>and to </a:t>
            </a:r>
            <a:r>
              <a:rPr lang="en-US" sz="2000" i="1" dirty="0" smtClean="0">
                <a:latin typeface="Times New Roman" panose="02020603050405020304" pitchFamily="18" charset="0"/>
                <a:cs typeface="Times New Roman" panose="02020603050405020304" pitchFamily="18" charset="0"/>
              </a:rPr>
              <a:t>work where market-driven </a:t>
            </a:r>
            <a:r>
              <a:rPr lang="en-US" sz="2000" i="1" dirty="0">
                <a:latin typeface="Times New Roman" panose="02020603050405020304" pitchFamily="18" charset="0"/>
                <a:cs typeface="Times New Roman" panose="02020603050405020304" pitchFamily="18" charset="0"/>
              </a:rPr>
              <a:t>transformation </a:t>
            </a:r>
            <a:r>
              <a:rPr lang="en-US" sz="2000" i="1" dirty="0" smtClean="0">
                <a:latin typeface="Times New Roman" panose="02020603050405020304" pitchFamily="18" charset="0"/>
                <a:cs typeface="Times New Roman" panose="02020603050405020304" pitchFamily="18" charset="0"/>
              </a:rPr>
              <a:t>of </a:t>
            </a:r>
            <a:r>
              <a:rPr lang="en-US" sz="2000" i="1" dirty="0">
                <a:latin typeface="Times New Roman" panose="02020603050405020304" pitchFamily="18" charset="0"/>
                <a:cs typeface="Times New Roman" panose="02020603050405020304" pitchFamily="18" charset="0"/>
              </a:rPr>
              <a:t>small scale livestock production is occurring. </a:t>
            </a:r>
          </a:p>
          <a:p>
            <a:pPr>
              <a:lnSpc>
                <a:spcPct val="100000"/>
              </a:lnSpc>
              <a:spcBef>
                <a:spcPts val="300"/>
              </a:spcBef>
              <a:spcAft>
                <a:spcPts val="300"/>
              </a:spcAft>
            </a:pPr>
            <a:endParaRPr lang="en-US" sz="2000" i="1" dirty="0">
              <a:latin typeface="Times New Roman" panose="02020603050405020304" pitchFamily="18" charset="0"/>
              <a:cs typeface="Times New Roman" panose="02020603050405020304" pitchFamily="18" charset="0"/>
            </a:endParaRPr>
          </a:p>
          <a:p>
            <a:pPr>
              <a:lnSpc>
                <a:spcPct val="100000"/>
              </a:lnSpc>
              <a:spcBef>
                <a:spcPts val="300"/>
              </a:spcBef>
              <a:spcAft>
                <a:spcPts val="300"/>
              </a:spcAft>
            </a:pPr>
            <a:endParaRPr lang="en-US" sz="2000" i="1"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002283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latin typeface="Times New Roman" panose="02020603050405020304" pitchFamily="18" charset="0"/>
                <a:cs typeface="Times New Roman" panose="02020603050405020304" pitchFamily="18" charset="0"/>
              </a:rPr>
              <a:t>The Strategic Challenge</a:t>
            </a:r>
            <a:endParaRPr lang="en-US" i="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0"/>
          </p:nvPr>
        </p:nvSpPr>
        <p:spPr/>
        <p:txBody>
          <a:bodyPr/>
          <a:lstStyle/>
          <a:p>
            <a:pPr algn="ctr">
              <a:lnSpc>
                <a:spcPct val="100000"/>
              </a:lnSpc>
              <a:spcBef>
                <a:spcPts val="1800"/>
              </a:spcBef>
              <a:spcAft>
                <a:spcPts val="600"/>
              </a:spcAft>
            </a:pPr>
            <a:r>
              <a:rPr lang="en-US" sz="3600" i="1" dirty="0" smtClean="0">
                <a:latin typeface="Times New Roman" panose="02020603050405020304" pitchFamily="18" charset="0"/>
                <a:cs typeface="Times New Roman" panose="02020603050405020304" pitchFamily="18" charset="0"/>
              </a:rPr>
              <a:t>The </a:t>
            </a:r>
            <a:r>
              <a:rPr lang="en-US" sz="3600" i="1" dirty="0">
                <a:latin typeface="Times New Roman" panose="02020603050405020304" pitchFamily="18" charset="0"/>
                <a:cs typeface="Times New Roman" panose="02020603050405020304" pitchFamily="18" charset="0"/>
              </a:rPr>
              <a:t>strategic challenge </a:t>
            </a:r>
            <a:r>
              <a:rPr lang="en-US" sz="3600" i="1" dirty="0" smtClean="0">
                <a:latin typeface="Times New Roman" panose="02020603050405020304" pitchFamily="18" charset="0"/>
                <a:cs typeface="Times New Roman" panose="02020603050405020304" pitchFamily="18" charset="0"/>
              </a:rPr>
              <a:t>is </a:t>
            </a:r>
            <a:r>
              <a:rPr lang="en-US" sz="3600" i="1" dirty="0">
                <a:latin typeface="Times New Roman" panose="02020603050405020304" pitchFamily="18" charset="0"/>
                <a:cs typeface="Times New Roman" panose="02020603050405020304" pitchFamily="18" charset="0"/>
              </a:rPr>
              <a:t>to generate international public goods </a:t>
            </a:r>
            <a:r>
              <a:rPr lang="en-US" sz="3600" i="1" dirty="0" smtClean="0">
                <a:latin typeface="Times New Roman" panose="02020603050405020304" pitchFamily="18" charset="0"/>
                <a:cs typeface="Times New Roman" panose="02020603050405020304" pitchFamily="18" charset="0"/>
              </a:rPr>
              <a:t>as research </a:t>
            </a:r>
            <a:r>
              <a:rPr lang="en-US" sz="3600" i="1" dirty="0">
                <a:latin typeface="Times New Roman" panose="02020603050405020304" pitchFamily="18" charset="0"/>
                <a:cs typeface="Times New Roman" panose="02020603050405020304" pitchFamily="18" charset="0"/>
              </a:rPr>
              <a:t>solutions and to apply those solutions, in collaboration with partners, to development problems involving </a:t>
            </a:r>
            <a:r>
              <a:rPr lang="en-US" sz="3600" i="1" dirty="0" smtClean="0">
                <a:latin typeface="Times New Roman" panose="02020603050405020304" pitchFamily="18" charset="0"/>
                <a:cs typeface="Times New Roman" panose="02020603050405020304" pitchFamily="18" charset="0"/>
              </a:rPr>
              <a:t>livestock, usually in mixed systems with crops. </a:t>
            </a:r>
            <a:endParaRPr lang="en-US" sz="36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412577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i="1" dirty="0" smtClean="0">
                <a:latin typeface="Times New Roman" panose="02020603050405020304" pitchFamily="18" charset="0"/>
                <a:cs typeface="Times New Roman" panose="02020603050405020304" pitchFamily="18" charset="0"/>
              </a:rPr>
              <a:t>Regional programs -- Asia</a:t>
            </a:r>
            <a:endParaRPr lang="en-US" sz="2800" i="1"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10"/>
          </p:nvPr>
        </p:nvSpPr>
        <p:spPr>
          <a:xfrm>
            <a:off x="457200" y="1447800"/>
            <a:ext cx="8382000" cy="4800600"/>
          </a:xfrm>
        </p:spPr>
        <p:txBody>
          <a:bodyPr/>
          <a:lstStyle/>
          <a:p>
            <a:pPr>
              <a:lnSpc>
                <a:spcPct val="100000"/>
              </a:lnSpc>
              <a:spcBef>
                <a:spcPts val="1200"/>
              </a:spcBef>
            </a:pPr>
            <a:endParaRPr lang="en-US" sz="2000" b="1" i="1" dirty="0" smtClean="0">
              <a:latin typeface="Times New Roman" panose="02020603050405020304" pitchFamily="18" charset="0"/>
              <a:cs typeface="Times New Roman" panose="02020603050405020304" pitchFamily="18" charset="0"/>
            </a:endParaRPr>
          </a:p>
          <a:p>
            <a:pPr>
              <a:lnSpc>
                <a:spcPct val="100000"/>
              </a:lnSpc>
              <a:spcBef>
                <a:spcPts val="1200"/>
              </a:spcBef>
            </a:pPr>
            <a:r>
              <a:rPr lang="en-US" sz="2000" b="1" i="1" dirty="0" smtClean="0">
                <a:latin typeface="Times New Roman" panose="02020603050405020304" pitchFamily="18" charset="0"/>
                <a:cs typeface="Times New Roman" panose="02020603050405020304" pitchFamily="18" charset="0"/>
              </a:rPr>
              <a:t>South </a:t>
            </a:r>
            <a:r>
              <a:rPr lang="en-US" sz="2000" b="1" i="1" dirty="0">
                <a:latin typeface="Times New Roman" panose="02020603050405020304" pitchFamily="18" charset="0"/>
                <a:cs typeface="Times New Roman" panose="02020603050405020304" pitchFamily="18" charset="0"/>
              </a:rPr>
              <a:t>East </a:t>
            </a:r>
            <a:r>
              <a:rPr lang="en-US" sz="2000" b="1" i="1" dirty="0" smtClean="0">
                <a:latin typeface="Times New Roman" panose="02020603050405020304" pitchFamily="18" charset="0"/>
                <a:cs typeface="Times New Roman" panose="02020603050405020304" pitchFamily="18" charset="0"/>
              </a:rPr>
              <a:t>Asia</a:t>
            </a:r>
            <a:r>
              <a:rPr lang="en-US" sz="2000" i="1" dirty="0">
                <a:latin typeface="Times New Roman" panose="02020603050405020304" pitchFamily="18" charset="0"/>
                <a:cs typeface="Times New Roman" panose="02020603050405020304" pitchFamily="18" charset="0"/>
              </a:rPr>
              <a:t>.</a:t>
            </a:r>
            <a:r>
              <a:rPr lang="en-US" sz="2000" i="1" dirty="0" smtClean="0">
                <a:latin typeface="Times New Roman" panose="02020603050405020304" pitchFamily="18" charset="0"/>
                <a:cs typeface="Times New Roman" panose="02020603050405020304" pitchFamily="18" charset="0"/>
              </a:rPr>
              <a:t> </a:t>
            </a:r>
            <a:r>
              <a:rPr lang="en-US" sz="2000" i="1" dirty="0">
                <a:latin typeface="Times New Roman" panose="02020603050405020304" pitchFamily="18" charset="0"/>
                <a:cs typeface="Times New Roman" panose="02020603050405020304" pitchFamily="18" charset="0"/>
              </a:rPr>
              <a:t>ILRI’s presence </a:t>
            </a:r>
            <a:r>
              <a:rPr lang="en-US" sz="2000" i="1" dirty="0" smtClean="0">
                <a:latin typeface="Times New Roman" panose="02020603050405020304" pitchFamily="18" charset="0"/>
                <a:cs typeface="Times New Roman" panose="02020603050405020304" pitchFamily="18" charset="0"/>
              </a:rPr>
              <a:t>has been </a:t>
            </a:r>
            <a:r>
              <a:rPr lang="en-US" sz="2000" i="1" dirty="0">
                <a:latin typeface="Times New Roman" panose="02020603050405020304" pitchFamily="18" charset="0"/>
                <a:cs typeface="Times New Roman" panose="02020603050405020304" pitchFamily="18" charset="0"/>
              </a:rPr>
              <a:t>limited. </a:t>
            </a:r>
            <a:r>
              <a:rPr lang="en-US" sz="2000" i="1" dirty="0" smtClean="0">
                <a:latin typeface="Times New Roman" panose="02020603050405020304" pitchFamily="18" charset="0"/>
                <a:cs typeface="Times New Roman" panose="02020603050405020304" pitchFamily="18" charset="0"/>
              </a:rPr>
              <a:t>The </a:t>
            </a:r>
            <a:r>
              <a:rPr lang="en-US" sz="2000" i="1" dirty="0">
                <a:latin typeface="Times New Roman" panose="02020603050405020304" pitchFamily="18" charset="0"/>
                <a:cs typeface="Times New Roman" panose="02020603050405020304" pitchFamily="18" charset="0"/>
              </a:rPr>
              <a:t>lack of critical </a:t>
            </a:r>
            <a:r>
              <a:rPr lang="en-US" sz="2000" i="1" dirty="0" smtClean="0">
                <a:latin typeface="Times New Roman" panose="02020603050405020304" pitchFamily="18" charset="0"/>
                <a:cs typeface="Times New Roman" panose="02020603050405020304" pitchFamily="18" charset="0"/>
              </a:rPr>
              <a:t>mass – </a:t>
            </a:r>
            <a:r>
              <a:rPr lang="en-US" sz="2000" i="1" dirty="0">
                <a:latin typeface="Times New Roman" panose="02020603050405020304" pitchFamily="18" charset="0"/>
                <a:cs typeface="Times New Roman" panose="02020603050405020304" pitchFamily="18" charset="0"/>
              </a:rPr>
              <a:t>one scientist in China, two in Vietnam, one in Thailand, one in the Philippines </a:t>
            </a:r>
            <a:r>
              <a:rPr lang="en-US" sz="2000" i="1" dirty="0" smtClean="0">
                <a:latin typeface="Times New Roman" panose="02020603050405020304" pitchFamily="18" charset="0"/>
                <a:cs typeface="Times New Roman" panose="02020603050405020304" pitchFamily="18" charset="0"/>
              </a:rPr>
              <a:t>–will </a:t>
            </a:r>
            <a:r>
              <a:rPr lang="en-US" sz="2000" i="1" dirty="0">
                <a:latin typeface="Times New Roman" panose="02020603050405020304" pitchFamily="18" charset="0"/>
                <a:cs typeface="Times New Roman" panose="02020603050405020304" pitchFamily="18" charset="0"/>
              </a:rPr>
              <a:t>be addressed during Phase 2 of the Livestock and Fish, Nutrition and Health CRPs, </a:t>
            </a:r>
            <a:r>
              <a:rPr lang="en-US" sz="2000" i="1" dirty="0" smtClean="0">
                <a:latin typeface="Times New Roman" panose="02020603050405020304" pitchFamily="18" charset="0"/>
                <a:cs typeface="Times New Roman" panose="02020603050405020304" pitchFamily="18" charset="0"/>
              </a:rPr>
              <a:t>Humid </a:t>
            </a:r>
            <a:r>
              <a:rPr lang="en-US" sz="2000" i="1" dirty="0">
                <a:latin typeface="Times New Roman" panose="02020603050405020304" pitchFamily="18" charset="0"/>
                <a:cs typeface="Times New Roman" panose="02020603050405020304" pitchFamily="18" charset="0"/>
              </a:rPr>
              <a:t>Tropics </a:t>
            </a:r>
            <a:r>
              <a:rPr lang="en-US" sz="2000" i="1" dirty="0" smtClean="0">
                <a:latin typeface="Times New Roman" panose="02020603050405020304" pitchFamily="18" charset="0"/>
                <a:cs typeface="Times New Roman" panose="02020603050405020304" pitchFamily="18" charset="0"/>
              </a:rPr>
              <a:t>and CCAFS CRPs</a:t>
            </a:r>
            <a:r>
              <a:rPr lang="en-US" sz="2000" i="1" dirty="0">
                <a:latin typeface="Times New Roman" panose="02020603050405020304" pitchFamily="18" charset="0"/>
                <a:cs typeface="Times New Roman" panose="02020603050405020304" pitchFamily="18" charset="0"/>
              </a:rPr>
              <a:t>. </a:t>
            </a:r>
            <a:endParaRPr lang="en-US" sz="2000" i="1" dirty="0" smtClean="0">
              <a:latin typeface="Times New Roman" panose="02020603050405020304" pitchFamily="18" charset="0"/>
              <a:cs typeface="Times New Roman" panose="02020603050405020304" pitchFamily="18" charset="0"/>
            </a:endParaRPr>
          </a:p>
          <a:p>
            <a:pPr>
              <a:lnSpc>
                <a:spcPct val="100000"/>
              </a:lnSpc>
              <a:spcBef>
                <a:spcPts val="300"/>
              </a:spcBef>
              <a:spcAft>
                <a:spcPts val="300"/>
              </a:spcAft>
            </a:pPr>
            <a:endParaRPr lang="en-US" sz="2000" b="1" i="1" dirty="0" smtClean="0">
              <a:latin typeface="Times New Roman" panose="02020603050405020304" pitchFamily="18" charset="0"/>
              <a:cs typeface="Times New Roman" panose="02020603050405020304" pitchFamily="18" charset="0"/>
            </a:endParaRPr>
          </a:p>
          <a:p>
            <a:pPr>
              <a:lnSpc>
                <a:spcPct val="100000"/>
              </a:lnSpc>
              <a:spcBef>
                <a:spcPts val="300"/>
              </a:spcBef>
              <a:spcAft>
                <a:spcPts val="300"/>
              </a:spcAft>
            </a:pPr>
            <a:r>
              <a:rPr lang="en-US" sz="2000" b="1" i="1" dirty="0" smtClean="0">
                <a:latin typeface="Times New Roman" panose="02020603050405020304" pitchFamily="18" charset="0"/>
                <a:cs typeface="Times New Roman" panose="02020603050405020304" pitchFamily="18" charset="0"/>
              </a:rPr>
              <a:t>South </a:t>
            </a:r>
            <a:r>
              <a:rPr lang="en-US" sz="2000" b="1" i="1" dirty="0">
                <a:latin typeface="Times New Roman" panose="02020603050405020304" pitchFamily="18" charset="0"/>
                <a:cs typeface="Times New Roman" panose="02020603050405020304" pitchFamily="18" charset="0"/>
              </a:rPr>
              <a:t>Asia</a:t>
            </a:r>
            <a:r>
              <a:rPr lang="en-US" sz="2000" i="1" dirty="0">
                <a:latin typeface="Times New Roman" panose="02020603050405020304" pitchFamily="18" charset="0"/>
                <a:cs typeface="Times New Roman" panose="02020603050405020304" pitchFamily="18" charset="0"/>
              </a:rPr>
              <a:t>. </a:t>
            </a:r>
            <a:r>
              <a:rPr lang="en-US" sz="2000" i="1" dirty="0" smtClean="0">
                <a:latin typeface="Times New Roman" panose="02020603050405020304" pitchFamily="18" charset="0"/>
                <a:cs typeface="Times New Roman" panose="02020603050405020304" pitchFamily="18" charset="0"/>
              </a:rPr>
              <a:t>India </a:t>
            </a:r>
            <a:r>
              <a:rPr lang="en-US" sz="2000" i="1" dirty="0">
                <a:latin typeface="Times New Roman" panose="02020603050405020304" pitchFamily="18" charset="0"/>
                <a:cs typeface="Times New Roman" panose="02020603050405020304" pitchFamily="18" charset="0"/>
              </a:rPr>
              <a:t>will remain the </a:t>
            </a:r>
            <a:r>
              <a:rPr lang="en-US" sz="2000" i="1" dirty="0" smtClean="0">
                <a:latin typeface="Times New Roman" panose="02020603050405020304" pitchFamily="18" charset="0"/>
                <a:cs typeface="Times New Roman" panose="02020603050405020304" pitchFamily="18" charset="0"/>
              </a:rPr>
              <a:t>focus. </a:t>
            </a:r>
            <a:r>
              <a:rPr lang="en-US" sz="2000" i="1" dirty="0">
                <a:latin typeface="Times New Roman" panose="02020603050405020304" pitchFamily="18" charset="0"/>
                <a:cs typeface="Times New Roman" panose="02020603050405020304" pitchFamily="18" charset="0"/>
              </a:rPr>
              <a:t>Scientists at </a:t>
            </a:r>
            <a:r>
              <a:rPr lang="en-US" sz="2000" i="1" dirty="0" smtClean="0">
                <a:latin typeface="Times New Roman" panose="02020603050405020304" pitchFamily="18" charset="0"/>
                <a:cs typeface="Times New Roman" panose="02020603050405020304" pitchFamily="18" charset="0"/>
              </a:rPr>
              <a:t>ICRISAT will </a:t>
            </a:r>
            <a:r>
              <a:rPr lang="en-US" sz="2000" i="1" dirty="0">
                <a:latin typeface="Times New Roman" panose="02020603050405020304" pitchFamily="18" charset="0"/>
                <a:cs typeface="Times New Roman" panose="02020603050405020304" pitchFamily="18" charset="0"/>
              </a:rPr>
              <a:t>pursue </a:t>
            </a:r>
            <a:r>
              <a:rPr lang="en-US" sz="2000" i="1" dirty="0" smtClean="0">
                <a:latin typeface="Times New Roman" panose="02020603050405020304" pitchFamily="18" charset="0"/>
                <a:cs typeface="Times New Roman" panose="02020603050405020304" pitchFamily="18" charset="0"/>
              </a:rPr>
              <a:t>crop </a:t>
            </a:r>
            <a:r>
              <a:rPr lang="en-US" sz="2000" i="1" dirty="0">
                <a:latin typeface="Times New Roman" panose="02020603050405020304" pitchFamily="18" charset="0"/>
                <a:cs typeface="Times New Roman" panose="02020603050405020304" pitchFamily="18" charset="0"/>
              </a:rPr>
              <a:t>residues for livestock feed and for a flagship project in the area of second-generation biofuels. ILRI’s office </a:t>
            </a:r>
            <a:r>
              <a:rPr lang="en-US" sz="2000" i="1" dirty="0" smtClean="0">
                <a:latin typeface="Times New Roman" panose="02020603050405020304" pitchFamily="18" charset="0"/>
                <a:cs typeface="Times New Roman" panose="02020603050405020304" pitchFamily="18" charset="0"/>
              </a:rPr>
              <a:t>in Delhi should shift focus to contributing more to </a:t>
            </a:r>
            <a:r>
              <a:rPr lang="en-US" sz="2000" i="1" dirty="0">
                <a:latin typeface="Times New Roman" panose="02020603050405020304" pitchFamily="18" charset="0"/>
                <a:cs typeface="Times New Roman" panose="02020603050405020304" pitchFamily="18" charset="0"/>
              </a:rPr>
              <a:t>the </a:t>
            </a:r>
            <a:r>
              <a:rPr lang="en-US" sz="2000" i="1" dirty="0" smtClean="0">
                <a:latin typeface="Times New Roman" panose="02020603050405020304" pitchFamily="18" charset="0"/>
                <a:cs typeface="Times New Roman" panose="02020603050405020304" pitchFamily="18" charset="0"/>
              </a:rPr>
              <a:t>sophisticated </a:t>
            </a:r>
            <a:r>
              <a:rPr lang="en-US" sz="2000" i="1" dirty="0">
                <a:latin typeface="Times New Roman" panose="02020603050405020304" pitchFamily="18" charset="0"/>
                <a:cs typeface="Times New Roman" panose="02020603050405020304" pitchFamily="18" charset="0"/>
              </a:rPr>
              <a:t>Indian national program </a:t>
            </a:r>
            <a:r>
              <a:rPr lang="en-US" sz="2000" i="1" dirty="0" smtClean="0">
                <a:latin typeface="Times New Roman" panose="02020603050405020304" pitchFamily="18" charset="0"/>
                <a:cs typeface="Times New Roman" panose="02020603050405020304" pitchFamily="18" charset="0"/>
              </a:rPr>
              <a:t>in </a:t>
            </a:r>
            <a:r>
              <a:rPr lang="en-US" sz="2000" i="1" dirty="0">
                <a:latin typeface="Times New Roman" panose="02020603050405020304" pitchFamily="18" charset="0"/>
                <a:cs typeface="Times New Roman" panose="02020603050405020304" pitchFamily="18" charset="0"/>
              </a:rPr>
              <a:t>smallholder dairying. </a:t>
            </a:r>
          </a:p>
          <a:p>
            <a:pPr>
              <a:lnSpc>
                <a:spcPct val="100000"/>
              </a:lnSpc>
              <a:spcBef>
                <a:spcPts val="300"/>
              </a:spcBef>
              <a:spcAft>
                <a:spcPts val="300"/>
              </a:spcAft>
            </a:pPr>
            <a:endParaRPr lang="en-US" sz="2000" i="1"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718879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latin typeface="Times New Roman" panose="02020603050405020304" pitchFamily="18" charset="0"/>
                <a:cs typeface="Times New Roman" panose="02020603050405020304" pitchFamily="18" charset="0"/>
              </a:rPr>
              <a:t>ILRI’s portfolio</a:t>
            </a:r>
            <a:endParaRPr lang="en-US" i="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0"/>
          </p:nvPr>
        </p:nvSpPr>
        <p:spPr/>
        <p:txBody>
          <a:bodyPr/>
          <a:lstStyle/>
          <a:p>
            <a:pPr algn="ctr">
              <a:lnSpc>
                <a:spcPct val="100000"/>
              </a:lnSpc>
              <a:spcBef>
                <a:spcPts val="600"/>
              </a:spcBef>
              <a:spcAft>
                <a:spcPts val="600"/>
              </a:spcAft>
            </a:pPr>
            <a:r>
              <a:rPr lang="en-US" sz="3600" i="1" dirty="0" smtClean="0">
                <a:latin typeface="Times New Roman" panose="02020603050405020304" pitchFamily="18" charset="0"/>
                <a:cs typeface="Times New Roman" panose="02020603050405020304" pitchFamily="18" charset="0"/>
              </a:rPr>
              <a:t>What is ILRI doing now ?</a:t>
            </a:r>
          </a:p>
          <a:p>
            <a:pPr algn="ctr">
              <a:lnSpc>
                <a:spcPct val="100000"/>
              </a:lnSpc>
              <a:spcBef>
                <a:spcPts val="600"/>
              </a:spcBef>
              <a:spcAft>
                <a:spcPts val="600"/>
              </a:spcAft>
            </a:pPr>
            <a:r>
              <a:rPr lang="en-US" sz="3600" i="1" dirty="0" smtClean="0">
                <a:latin typeface="Times New Roman" panose="02020603050405020304" pitchFamily="18" charset="0"/>
                <a:cs typeface="Times New Roman" panose="02020603050405020304" pitchFamily="18" charset="0"/>
              </a:rPr>
              <a:t>How does current portfolio contribute to CG SLOs and ILRI SOs ?</a:t>
            </a:r>
          </a:p>
          <a:p>
            <a:pPr algn="ctr">
              <a:lnSpc>
                <a:spcPct val="100000"/>
              </a:lnSpc>
              <a:spcBef>
                <a:spcPts val="600"/>
              </a:spcBef>
              <a:spcAft>
                <a:spcPts val="600"/>
              </a:spcAft>
            </a:pPr>
            <a:r>
              <a:rPr lang="en-US" sz="3600" i="1" dirty="0" smtClean="0">
                <a:latin typeface="Times New Roman" panose="02020603050405020304" pitchFamily="18" charset="0"/>
                <a:cs typeface="Times New Roman" panose="02020603050405020304" pitchFamily="18" charset="0"/>
              </a:rPr>
              <a:t>How can ILRI increase its impact with minimal new funding ?</a:t>
            </a:r>
          </a:p>
          <a:p>
            <a:pPr algn="ctr">
              <a:lnSpc>
                <a:spcPct val="100000"/>
              </a:lnSpc>
              <a:spcBef>
                <a:spcPts val="600"/>
              </a:spcBef>
              <a:spcAft>
                <a:spcPts val="600"/>
              </a:spcAft>
            </a:pPr>
            <a:r>
              <a:rPr lang="en-US" sz="3600" i="1" dirty="0" smtClean="0">
                <a:latin typeface="Times New Roman" panose="02020603050405020304" pitchFamily="18" charset="0"/>
                <a:cs typeface="Times New Roman" panose="02020603050405020304" pitchFamily="18" charset="0"/>
              </a:rPr>
              <a:t>How can ILRI increase its impact with more new funding ?</a:t>
            </a:r>
          </a:p>
        </p:txBody>
      </p:sp>
    </p:spTree>
    <p:extLst>
      <p:ext uri="{BB962C8B-B14F-4D97-AF65-F5344CB8AC3E}">
        <p14:creationId xmlns:p14="http://schemas.microsoft.com/office/powerpoint/2010/main" val="1709290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i="1" dirty="0" smtClean="0">
                <a:latin typeface="Times New Roman" panose="02020603050405020304" pitchFamily="18" charset="0"/>
                <a:cs typeface="Times New Roman" panose="02020603050405020304" pitchFamily="18" charset="0"/>
              </a:rPr>
              <a:t>The </a:t>
            </a:r>
            <a:r>
              <a:rPr lang="en-US" i="1" dirty="0">
                <a:latin typeface="Times New Roman" panose="02020603050405020304" pitchFamily="18" charset="0"/>
                <a:cs typeface="Times New Roman" panose="02020603050405020304" pitchFamily="18" charset="0"/>
              </a:rPr>
              <a:t>S</a:t>
            </a:r>
            <a:r>
              <a:rPr lang="en-US" i="1" dirty="0" smtClean="0">
                <a:latin typeface="Times New Roman" panose="02020603050405020304" pitchFamily="18" charset="0"/>
                <a:cs typeface="Times New Roman" panose="02020603050405020304" pitchFamily="18" charset="0"/>
              </a:rPr>
              <a:t>ystem </a:t>
            </a:r>
            <a:r>
              <a:rPr lang="en-US" i="1" dirty="0">
                <a:latin typeface="Times New Roman" panose="02020603050405020304" pitchFamily="18" charset="0"/>
                <a:cs typeface="Times New Roman" panose="02020603050405020304" pitchFamily="18" charset="0"/>
              </a:rPr>
              <a:t>L</a:t>
            </a:r>
            <a:r>
              <a:rPr lang="en-US" i="1" dirty="0" smtClean="0">
                <a:latin typeface="Times New Roman" panose="02020603050405020304" pitchFamily="18" charset="0"/>
                <a:cs typeface="Times New Roman" panose="02020603050405020304" pitchFamily="18" charset="0"/>
              </a:rPr>
              <a:t>evel Outcomes</a:t>
            </a:r>
            <a:endParaRPr lang="en-US" i="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0"/>
          </p:nvPr>
        </p:nvSpPr>
        <p:spPr/>
        <p:txBody>
          <a:bodyPr/>
          <a:lstStyle/>
          <a:p>
            <a:pPr marL="0" lvl="1" indent="0" algn="ctr">
              <a:spcBef>
                <a:spcPts val="1800"/>
              </a:spcBef>
              <a:spcAft>
                <a:spcPts val="1800"/>
              </a:spcAft>
              <a:buNone/>
            </a:pPr>
            <a:r>
              <a:rPr lang="en-US" sz="3600" i="1" dirty="0">
                <a:latin typeface="Times New Roman" panose="02020603050405020304" pitchFamily="18" charset="0"/>
                <a:cs typeface="Times New Roman" panose="02020603050405020304" pitchFamily="18" charset="0"/>
              </a:rPr>
              <a:t>Reducing rural poverty</a:t>
            </a:r>
          </a:p>
          <a:p>
            <a:pPr marL="0" lvl="1" indent="0" algn="ctr">
              <a:spcBef>
                <a:spcPts val="1800"/>
              </a:spcBef>
              <a:spcAft>
                <a:spcPts val="1800"/>
              </a:spcAft>
              <a:buNone/>
            </a:pPr>
            <a:r>
              <a:rPr lang="en-US" sz="3600" i="1" dirty="0">
                <a:latin typeface="Times New Roman" panose="02020603050405020304" pitchFamily="18" charset="0"/>
                <a:cs typeface="Times New Roman" panose="02020603050405020304" pitchFamily="18" charset="0"/>
              </a:rPr>
              <a:t>Increasing food security</a:t>
            </a:r>
          </a:p>
          <a:p>
            <a:pPr marL="0" lvl="1" indent="0" algn="ctr">
              <a:spcBef>
                <a:spcPts val="1800"/>
              </a:spcBef>
              <a:spcAft>
                <a:spcPts val="1800"/>
              </a:spcAft>
              <a:buNone/>
            </a:pPr>
            <a:r>
              <a:rPr lang="en-US" sz="3600" i="1" dirty="0">
                <a:latin typeface="Times New Roman" panose="02020603050405020304" pitchFamily="18" charset="0"/>
                <a:cs typeface="Times New Roman" panose="02020603050405020304" pitchFamily="18" charset="0"/>
              </a:rPr>
              <a:t>Improving human nutrition and health</a:t>
            </a:r>
          </a:p>
          <a:p>
            <a:pPr marL="0" lvl="1" indent="0" algn="ctr">
              <a:spcBef>
                <a:spcPts val="1800"/>
              </a:spcBef>
              <a:spcAft>
                <a:spcPts val="1800"/>
              </a:spcAft>
              <a:buNone/>
            </a:pPr>
            <a:r>
              <a:rPr lang="en-US" sz="3600" i="1" dirty="0">
                <a:latin typeface="Times New Roman" panose="02020603050405020304" pitchFamily="18" charset="0"/>
                <a:cs typeface="Times New Roman" panose="02020603050405020304" pitchFamily="18" charset="0"/>
              </a:rPr>
              <a:t>Managing natural resources </a:t>
            </a:r>
            <a:r>
              <a:rPr lang="en-US" sz="3600" i="1" dirty="0" smtClean="0">
                <a:latin typeface="Times New Roman" panose="02020603050405020304" pitchFamily="18" charset="0"/>
                <a:cs typeface="Times New Roman" panose="02020603050405020304" pitchFamily="18" charset="0"/>
              </a:rPr>
              <a:t>sustainably</a:t>
            </a:r>
            <a:endParaRPr lang="en-US" sz="3600" i="1" dirty="0">
              <a:latin typeface="Times New Roman" panose="02020603050405020304" pitchFamily="18" charset="0"/>
              <a:cs typeface="Times New Roman" panose="02020603050405020304" pitchFamily="18" charset="0"/>
            </a:endParaRPr>
          </a:p>
          <a:p>
            <a:pPr algn="ctr">
              <a:lnSpc>
                <a:spcPct val="100000"/>
              </a:lnSpc>
              <a:spcBef>
                <a:spcPts val="600"/>
              </a:spcBef>
              <a:spcAft>
                <a:spcPts val="600"/>
              </a:spcAft>
            </a:pPr>
            <a:endParaRPr lang="en-US" sz="3600" i="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23335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ILRI Strategic Objectives</a:t>
            </a:r>
            <a:endParaRPr lang="en-US" dirty="0"/>
          </a:p>
        </p:txBody>
      </p:sp>
      <p:sp>
        <p:nvSpPr>
          <p:cNvPr id="3" name="Content Placeholder 2"/>
          <p:cNvSpPr>
            <a:spLocks noGrp="1"/>
          </p:cNvSpPr>
          <p:nvPr>
            <p:ph sz="quarter" idx="10"/>
          </p:nvPr>
        </p:nvSpPr>
        <p:spPr/>
        <p:txBody>
          <a:bodyPr/>
          <a:lstStyle/>
          <a:p>
            <a:pPr algn="ctr">
              <a:lnSpc>
                <a:spcPct val="100000"/>
              </a:lnSpc>
              <a:spcBef>
                <a:spcPts val="600"/>
              </a:spcBef>
            </a:pPr>
            <a:r>
              <a:rPr lang="en-US" sz="3200" i="1" dirty="0" smtClean="0">
                <a:latin typeface="Times New Roman" panose="02020603050405020304" pitchFamily="18" charset="0"/>
                <a:cs typeface="Times New Roman" panose="02020603050405020304" pitchFamily="18" charset="0"/>
              </a:rPr>
              <a:t>Generate science-based </a:t>
            </a:r>
            <a:r>
              <a:rPr lang="en-US" sz="3200" i="1" dirty="0">
                <a:latin typeface="Times New Roman" panose="02020603050405020304" pitchFamily="18" charset="0"/>
                <a:cs typeface="Times New Roman" panose="02020603050405020304" pitchFamily="18" charset="0"/>
              </a:rPr>
              <a:t>practices that promote “better lives through livestock</a:t>
            </a:r>
            <a:r>
              <a:rPr lang="en-US" sz="3200" i="1" dirty="0" smtClean="0">
                <a:latin typeface="Times New Roman" panose="02020603050405020304" pitchFamily="18" charset="0"/>
                <a:cs typeface="Times New Roman" panose="02020603050405020304" pitchFamily="18" charset="0"/>
              </a:rPr>
              <a:t>” </a:t>
            </a:r>
          </a:p>
          <a:p>
            <a:pPr algn="ctr">
              <a:lnSpc>
                <a:spcPct val="100000"/>
              </a:lnSpc>
              <a:spcBef>
                <a:spcPts val="600"/>
              </a:spcBef>
            </a:pPr>
            <a:r>
              <a:rPr lang="en-US" sz="3200" i="1" dirty="0" smtClean="0">
                <a:latin typeface="Times New Roman" panose="02020603050405020304" pitchFamily="18" charset="0"/>
                <a:cs typeface="Times New Roman" panose="02020603050405020304" pitchFamily="18" charset="0"/>
              </a:rPr>
              <a:t>Produce </a:t>
            </a:r>
            <a:r>
              <a:rPr lang="en-US" sz="3200" i="1" dirty="0">
                <a:latin typeface="Times New Roman" panose="02020603050405020304" pitchFamily="18" charset="0"/>
                <a:cs typeface="Times New Roman" panose="02020603050405020304" pitchFamily="18" charset="0"/>
              </a:rPr>
              <a:t>“compelling scientific evidence” that </a:t>
            </a:r>
            <a:r>
              <a:rPr lang="en-US" sz="3200" i="1" dirty="0" smtClean="0">
                <a:latin typeface="Times New Roman" panose="02020603050405020304" pitchFamily="18" charset="0"/>
                <a:cs typeface="Times New Roman" panose="02020603050405020304" pitchFamily="18" charset="0"/>
              </a:rPr>
              <a:t>livestock policies </a:t>
            </a:r>
            <a:r>
              <a:rPr lang="en-US" sz="3200" i="1" dirty="0">
                <a:latin typeface="Times New Roman" panose="02020603050405020304" pitchFamily="18" charset="0"/>
                <a:cs typeface="Times New Roman" panose="02020603050405020304" pitchFamily="18" charset="0"/>
              </a:rPr>
              <a:t>and </a:t>
            </a:r>
            <a:r>
              <a:rPr lang="en-US" sz="3200" i="1" dirty="0" smtClean="0">
                <a:latin typeface="Times New Roman" panose="02020603050405020304" pitchFamily="18" charset="0"/>
                <a:cs typeface="Times New Roman" panose="02020603050405020304" pitchFamily="18" charset="0"/>
              </a:rPr>
              <a:t>investments give economic</a:t>
            </a:r>
            <a:r>
              <a:rPr lang="en-US" sz="3200" i="1" dirty="0">
                <a:latin typeface="Times New Roman" panose="02020603050405020304" pitchFamily="18" charset="0"/>
                <a:cs typeface="Times New Roman" panose="02020603050405020304" pitchFamily="18" charset="0"/>
              </a:rPr>
              <a:t>, health and environmental </a:t>
            </a:r>
            <a:r>
              <a:rPr lang="en-US" sz="3200" i="1" dirty="0" smtClean="0">
                <a:latin typeface="Times New Roman" panose="02020603050405020304" pitchFamily="18" charset="0"/>
                <a:cs typeface="Times New Roman" panose="02020603050405020304" pitchFamily="18" charset="0"/>
              </a:rPr>
              <a:t>benefits for the poor</a:t>
            </a:r>
          </a:p>
          <a:p>
            <a:pPr algn="ctr">
              <a:lnSpc>
                <a:spcPct val="100000"/>
              </a:lnSpc>
              <a:spcBef>
                <a:spcPts val="600"/>
              </a:spcBef>
              <a:spcAft>
                <a:spcPts val="600"/>
              </a:spcAft>
            </a:pPr>
            <a:r>
              <a:rPr lang="en-US" sz="3200" i="1" dirty="0" smtClean="0">
                <a:latin typeface="Times New Roman" panose="02020603050405020304" pitchFamily="18" charset="0"/>
                <a:cs typeface="Times New Roman" panose="02020603050405020304" pitchFamily="18" charset="0"/>
              </a:rPr>
              <a:t>Build capacity so </a:t>
            </a:r>
            <a:r>
              <a:rPr lang="en-US" sz="3200" i="1" dirty="0">
                <a:latin typeface="Times New Roman" panose="02020603050405020304" pitchFamily="18" charset="0"/>
                <a:cs typeface="Times New Roman" panose="02020603050405020304" pitchFamily="18" charset="0"/>
              </a:rPr>
              <a:t>that </a:t>
            </a:r>
            <a:r>
              <a:rPr lang="en-US" sz="3200" i="1" dirty="0" smtClean="0">
                <a:latin typeface="Times New Roman" panose="02020603050405020304" pitchFamily="18" charset="0"/>
                <a:cs typeface="Times New Roman" panose="02020603050405020304" pitchFamily="18" charset="0"/>
              </a:rPr>
              <a:t>ILRI partners may </a:t>
            </a:r>
            <a:r>
              <a:rPr lang="en-US" sz="3200" i="1" dirty="0">
                <a:latin typeface="Times New Roman" panose="02020603050405020304" pitchFamily="18" charset="0"/>
                <a:cs typeface="Times New Roman" panose="02020603050405020304" pitchFamily="18" charset="0"/>
              </a:rPr>
              <a:t>make “better use of livestock science and </a:t>
            </a:r>
            <a:r>
              <a:rPr lang="en-US" sz="3200" i="1" dirty="0" smtClean="0">
                <a:latin typeface="Times New Roman" panose="02020603050405020304" pitchFamily="18" charset="0"/>
                <a:cs typeface="Times New Roman" panose="02020603050405020304" pitchFamily="18" charset="0"/>
              </a:rPr>
              <a:t>investments”</a:t>
            </a:r>
            <a:endParaRPr lang="en-US" sz="3200" i="1" dirty="0">
              <a:latin typeface="Times New Roman" panose="02020603050405020304" pitchFamily="18" charset="0"/>
              <a:cs typeface="Times New Roman" panose="02020603050405020304" pitchFamily="18" charset="0"/>
            </a:endParaRPr>
          </a:p>
          <a:p>
            <a:pPr algn="ctr">
              <a:lnSpc>
                <a:spcPct val="100000"/>
              </a:lnSpc>
              <a:spcBef>
                <a:spcPts val="600"/>
              </a:spcBef>
              <a:spcAft>
                <a:spcPts val="600"/>
              </a:spcAft>
            </a:pPr>
            <a:endParaRPr lang="en-US" sz="36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53506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i="1" dirty="0" smtClean="0">
                <a:latin typeface="Times New Roman" panose="02020603050405020304" pitchFamily="18" charset="0"/>
                <a:cs typeface="Times New Roman" panose="02020603050405020304" pitchFamily="18" charset="0"/>
              </a:rPr>
              <a:t>ILRI’s animal </a:t>
            </a:r>
            <a:r>
              <a:rPr lang="en-US" sz="2800" i="1" dirty="0">
                <a:latin typeface="Times New Roman" panose="02020603050405020304" pitchFamily="18" charset="0"/>
                <a:cs typeface="Times New Roman" panose="02020603050405020304" pitchFamily="18" charset="0"/>
              </a:rPr>
              <a:t>production </a:t>
            </a:r>
            <a:r>
              <a:rPr lang="en-US" sz="2800" i="1" dirty="0" smtClean="0">
                <a:latin typeface="Times New Roman" panose="02020603050405020304" pitchFamily="18" charset="0"/>
                <a:cs typeface="Times New Roman" panose="02020603050405020304" pitchFamily="18" charset="0"/>
              </a:rPr>
              <a:t>portfolio (</a:t>
            </a:r>
            <a:r>
              <a:rPr lang="en-US" sz="2800" i="1" dirty="0">
                <a:latin typeface="Times New Roman" panose="02020603050405020304" pitchFamily="18" charset="0"/>
                <a:cs typeface="Times New Roman" panose="02020603050405020304" pitchFamily="18" charset="0"/>
              </a:rPr>
              <a:t>2013 budget shares)</a:t>
            </a:r>
          </a:p>
        </p:txBody>
      </p:sp>
      <p:sp>
        <p:nvSpPr>
          <p:cNvPr id="7" name="Content Placeholder 6"/>
          <p:cNvSpPr>
            <a:spLocks noGrp="1"/>
          </p:cNvSpPr>
          <p:nvPr>
            <p:ph sz="quarter" idx="10"/>
          </p:nvPr>
        </p:nvSpPr>
        <p:spPr>
          <a:xfrm>
            <a:off x="457200" y="1447800"/>
            <a:ext cx="8382000" cy="5029200"/>
          </a:xfrm>
        </p:spPr>
        <p:txBody>
          <a:bodyPr/>
          <a:lstStyle/>
          <a:p>
            <a:pPr>
              <a:lnSpc>
                <a:spcPct val="100000"/>
              </a:lnSpc>
              <a:spcBef>
                <a:spcPts val="200"/>
              </a:spcBef>
              <a:spcAft>
                <a:spcPts val="200"/>
              </a:spcAft>
            </a:pPr>
            <a:r>
              <a:rPr lang="en-US" sz="2400" b="1" i="1" dirty="0" smtClean="0">
                <a:solidFill>
                  <a:srgbClr val="000000"/>
                </a:solidFill>
                <a:latin typeface="Times New Roman" panose="02020603050405020304" pitchFamily="18" charset="0"/>
              </a:rPr>
              <a:t>Animal production total     		 0.224</a:t>
            </a:r>
            <a:endParaRPr lang="en-US" sz="2400" b="1" i="1" dirty="0">
              <a:solidFill>
                <a:srgbClr val="000000"/>
              </a:solidFill>
              <a:latin typeface="Times New Roman" panose="02020603050405020304" pitchFamily="18" charset="0"/>
            </a:endParaRPr>
          </a:p>
          <a:p>
            <a:pPr indent="182880">
              <a:lnSpc>
                <a:spcPct val="100000"/>
              </a:lnSpc>
              <a:spcBef>
                <a:spcPts val="200"/>
              </a:spcBef>
              <a:spcAft>
                <a:spcPts val="200"/>
              </a:spcAft>
            </a:pPr>
            <a:r>
              <a:rPr lang="en-US" sz="2400" i="1" dirty="0">
                <a:solidFill>
                  <a:srgbClr val="000000"/>
                </a:solidFill>
                <a:latin typeface="Times New Roman" panose="02020603050405020304" pitchFamily="18" charset="0"/>
              </a:rPr>
              <a:t>Animal Disease	  </a:t>
            </a:r>
            <a:r>
              <a:rPr lang="en-US" sz="2400" i="1" dirty="0" smtClean="0">
                <a:solidFill>
                  <a:srgbClr val="000000"/>
                </a:solidFill>
                <a:latin typeface="Times New Roman" panose="02020603050405020304" pitchFamily="18" charset="0"/>
              </a:rPr>
              <a:t>		0.055 </a:t>
            </a:r>
            <a:r>
              <a:rPr lang="en-US" sz="2400" i="1" dirty="0">
                <a:solidFill>
                  <a:srgbClr val="000000"/>
                </a:solidFill>
                <a:latin typeface="Times New Roman" panose="02020603050405020304" pitchFamily="18" charset="0"/>
              </a:rPr>
              <a:t>	</a:t>
            </a:r>
          </a:p>
          <a:p>
            <a:pPr>
              <a:lnSpc>
                <a:spcPct val="100000"/>
              </a:lnSpc>
              <a:spcBef>
                <a:spcPts val="200"/>
              </a:spcBef>
              <a:spcAft>
                <a:spcPts val="200"/>
              </a:spcAft>
            </a:pPr>
            <a:r>
              <a:rPr lang="en-US" sz="2400" i="1" dirty="0" smtClean="0">
                <a:solidFill>
                  <a:srgbClr val="000000"/>
                </a:solidFill>
                <a:latin typeface="Times New Roman" panose="02020603050405020304" pitchFamily="18" charset="0"/>
              </a:rPr>
              <a:t>  Animal </a:t>
            </a:r>
            <a:r>
              <a:rPr lang="en-US" sz="2400" i="1" dirty="0">
                <a:solidFill>
                  <a:srgbClr val="000000"/>
                </a:solidFill>
                <a:latin typeface="Times New Roman" panose="02020603050405020304" pitchFamily="18" charset="0"/>
              </a:rPr>
              <a:t>Breed	 			0.037 	</a:t>
            </a:r>
          </a:p>
          <a:p>
            <a:pPr>
              <a:lnSpc>
                <a:spcPct val="100000"/>
              </a:lnSpc>
              <a:spcBef>
                <a:spcPts val="200"/>
              </a:spcBef>
              <a:spcAft>
                <a:spcPts val="200"/>
              </a:spcAft>
            </a:pPr>
            <a:r>
              <a:rPr lang="en-US" sz="2400" i="1" dirty="0" smtClean="0">
                <a:solidFill>
                  <a:srgbClr val="000000"/>
                </a:solidFill>
                <a:latin typeface="Times New Roman" panose="02020603050405020304" pitchFamily="18" charset="0"/>
              </a:rPr>
              <a:t>  Animal </a:t>
            </a:r>
            <a:r>
              <a:rPr lang="en-US" sz="2400" i="1" dirty="0">
                <a:solidFill>
                  <a:srgbClr val="000000"/>
                </a:solidFill>
                <a:latin typeface="Times New Roman" panose="02020603050405020304" pitchFamily="18" charset="0"/>
              </a:rPr>
              <a:t>Genetic Diversity		0.027 	</a:t>
            </a:r>
          </a:p>
          <a:p>
            <a:pPr>
              <a:lnSpc>
                <a:spcPct val="100000"/>
              </a:lnSpc>
              <a:spcBef>
                <a:spcPts val="200"/>
              </a:spcBef>
              <a:spcAft>
                <a:spcPts val="200"/>
              </a:spcAft>
            </a:pPr>
            <a:r>
              <a:rPr lang="en-US" sz="2400" i="1" dirty="0" smtClean="0">
                <a:solidFill>
                  <a:srgbClr val="000000"/>
                </a:solidFill>
                <a:latin typeface="Times New Roman" panose="02020603050405020304" pitchFamily="18" charset="0"/>
              </a:rPr>
              <a:t>  Dairy</a:t>
            </a:r>
            <a:r>
              <a:rPr lang="en-US" sz="2400" i="1" dirty="0">
                <a:solidFill>
                  <a:srgbClr val="000000"/>
                </a:solidFill>
                <a:latin typeface="Times New Roman" panose="02020603050405020304" pitchFamily="18" charset="0"/>
              </a:rPr>
              <a:t>	 				0.019 	</a:t>
            </a:r>
          </a:p>
          <a:p>
            <a:pPr>
              <a:lnSpc>
                <a:spcPct val="100000"/>
              </a:lnSpc>
              <a:spcBef>
                <a:spcPts val="200"/>
              </a:spcBef>
              <a:spcAft>
                <a:spcPts val="200"/>
              </a:spcAft>
            </a:pPr>
            <a:r>
              <a:rPr lang="en-US" sz="2400" i="1" dirty="0" smtClean="0">
                <a:solidFill>
                  <a:srgbClr val="000000"/>
                </a:solidFill>
                <a:latin typeface="Times New Roman" panose="02020603050405020304" pitchFamily="18" charset="0"/>
              </a:rPr>
              <a:t>  CBPP</a:t>
            </a:r>
            <a:r>
              <a:rPr lang="en-US" sz="2400" i="1" dirty="0">
                <a:solidFill>
                  <a:srgbClr val="000000"/>
                </a:solidFill>
                <a:latin typeface="Times New Roman" panose="02020603050405020304" pitchFamily="18" charset="0"/>
              </a:rPr>
              <a:t>				 	0.017 </a:t>
            </a:r>
            <a:endParaRPr lang="en-US" sz="2400" i="1" dirty="0" smtClean="0">
              <a:solidFill>
                <a:srgbClr val="000000"/>
              </a:solidFill>
              <a:latin typeface="Times New Roman" panose="02020603050405020304" pitchFamily="18" charset="0"/>
            </a:endParaRPr>
          </a:p>
          <a:p>
            <a:pPr>
              <a:lnSpc>
                <a:spcPct val="100000"/>
              </a:lnSpc>
              <a:spcBef>
                <a:spcPts val="200"/>
              </a:spcBef>
              <a:spcAft>
                <a:spcPts val="200"/>
              </a:spcAft>
            </a:pPr>
            <a:r>
              <a:rPr lang="en-US" sz="2400" i="1" dirty="0">
                <a:solidFill>
                  <a:srgbClr val="000000"/>
                </a:solidFill>
                <a:latin typeface="Times New Roman" panose="02020603050405020304" pitchFamily="18" charset="0"/>
              </a:rPr>
              <a:t> </a:t>
            </a:r>
            <a:r>
              <a:rPr lang="en-US" sz="2400" i="1" dirty="0" smtClean="0">
                <a:solidFill>
                  <a:srgbClr val="000000"/>
                </a:solidFill>
                <a:latin typeface="Times New Roman" panose="02020603050405020304" pitchFamily="18" charset="0"/>
              </a:rPr>
              <a:t> East Coast Fever                              0.006</a:t>
            </a:r>
            <a:r>
              <a:rPr lang="en-US" sz="2400" i="1" dirty="0">
                <a:solidFill>
                  <a:srgbClr val="000000"/>
                </a:solidFill>
                <a:latin typeface="Times New Roman" panose="02020603050405020304" pitchFamily="18" charset="0"/>
              </a:rPr>
              <a:t>	</a:t>
            </a:r>
          </a:p>
          <a:p>
            <a:pPr>
              <a:lnSpc>
                <a:spcPct val="100000"/>
              </a:lnSpc>
              <a:spcBef>
                <a:spcPts val="200"/>
              </a:spcBef>
              <a:spcAft>
                <a:spcPts val="200"/>
              </a:spcAft>
            </a:pPr>
            <a:r>
              <a:rPr lang="en-US" sz="2400" i="1" dirty="0" smtClean="0">
                <a:solidFill>
                  <a:srgbClr val="000000"/>
                </a:solidFill>
                <a:latin typeface="Times New Roman" panose="02020603050405020304" pitchFamily="18" charset="0"/>
              </a:rPr>
              <a:t>  Swine Fevers</a:t>
            </a:r>
            <a:r>
              <a:rPr lang="en-US" sz="2400" i="1" dirty="0">
                <a:solidFill>
                  <a:srgbClr val="000000"/>
                </a:solidFill>
                <a:latin typeface="Times New Roman" panose="02020603050405020304" pitchFamily="18" charset="0"/>
              </a:rPr>
              <a:t>				</a:t>
            </a:r>
            <a:r>
              <a:rPr lang="en-US" sz="2400" i="1" dirty="0" smtClean="0">
                <a:solidFill>
                  <a:srgbClr val="000000"/>
                </a:solidFill>
                <a:latin typeface="Times New Roman" panose="02020603050405020304" pitchFamily="18" charset="0"/>
              </a:rPr>
              <a:t>0.006</a:t>
            </a:r>
          </a:p>
          <a:p>
            <a:pPr>
              <a:lnSpc>
                <a:spcPct val="100000"/>
              </a:lnSpc>
              <a:spcBef>
                <a:spcPts val="200"/>
              </a:spcBef>
              <a:spcAft>
                <a:spcPts val="200"/>
              </a:spcAft>
            </a:pPr>
            <a:r>
              <a:rPr lang="en-US" sz="2400" i="1" dirty="0">
                <a:solidFill>
                  <a:srgbClr val="000000"/>
                </a:solidFill>
                <a:latin typeface="Times New Roman" panose="02020603050405020304" pitchFamily="18" charset="0"/>
              </a:rPr>
              <a:t> </a:t>
            </a:r>
            <a:r>
              <a:rPr lang="en-US" sz="2400" i="1" dirty="0" smtClean="0">
                <a:solidFill>
                  <a:srgbClr val="000000"/>
                </a:solidFill>
                <a:latin typeface="Times New Roman" panose="02020603050405020304" pitchFamily="18" charset="0"/>
              </a:rPr>
              <a:t> Trypanosomosis			0.004</a:t>
            </a:r>
            <a:endParaRPr lang="en-US" sz="2400" i="1" dirty="0">
              <a:solidFill>
                <a:srgbClr val="000000"/>
              </a:solidFill>
              <a:latin typeface="Times New Roman" panose="02020603050405020304" pitchFamily="18" charset="0"/>
            </a:endParaRPr>
          </a:p>
          <a:p>
            <a:pPr>
              <a:lnSpc>
                <a:spcPct val="100000"/>
              </a:lnSpc>
              <a:spcBef>
                <a:spcPts val="200"/>
              </a:spcBef>
              <a:spcAft>
                <a:spcPts val="200"/>
              </a:spcAft>
            </a:pPr>
            <a:r>
              <a:rPr lang="en-US" sz="2400" i="1" dirty="0" smtClean="0">
                <a:solidFill>
                  <a:srgbClr val="000000"/>
                </a:solidFill>
                <a:latin typeface="Times New Roman" panose="02020603050405020304" pitchFamily="18" charset="0"/>
              </a:rPr>
              <a:t>  Poultry</a:t>
            </a:r>
            <a:r>
              <a:rPr lang="en-US" sz="2400" i="1" dirty="0">
                <a:solidFill>
                  <a:srgbClr val="000000"/>
                </a:solidFill>
                <a:latin typeface="Times New Roman" panose="02020603050405020304" pitchFamily="18" charset="0"/>
              </a:rPr>
              <a:t>				</a:t>
            </a:r>
            <a:r>
              <a:rPr lang="en-US" sz="2400" i="1" dirty="0" smtClean="0">
                <a:solidFill>
                  <a:srgbClr val="000000"/>
                </a:solidFill>
                <a:latin typeface="Times New Roman" panose="02020603050405020304" pitchFamily="18" charset="0"/>
              </a:rPr>
              <a:t>0.002 </a:t>
            </a:r>
            <a:endParaRPr lang="en-US" sz="2400" i="1" dirty="0">
              <a:solidFill>
                <a:srgbClr val="000000"/>
              </a:solidFill>
              <a:latin typeface="Times New Roman" panose="02020603050405020304" pitchFamily="18" charset="0"/>
            </a:endParaRPr>
          </a:p>
          <a:p>
            <a:pPr>
              <a:lnSpc>
                <a:spcPct val="100000"/>
              </a:lnSpc>
              <a:spcBef>
                <a:spcPts val="200"/>
              </a:spcBef>
              <a:spcAft>
                <a:spcPts val="200"/>
              </a:spcAft>
            </a:pPr>
            <a:r>
              <a:rPr lang="en-US" sz="2400" i="1" dirty="0" smtClean="0">
                <a:solidFill>
                  <a:srgbClr val="000000"/>
                </a:solidFill>
                <a:latin typeface="Times New Roman" panose="02020603050405020304" pitchFamily="18" charset="0"/>
              </a:rPr>
              <a:t>  other</a:t>
            </a:r>
            <a:r>
              <a:rPr lang="en-US" sz="2400" i="1" dirty="0">
                <a:solidFill>
                  <a:srgbClr val="000000"/>
                </a:solidFill>
                <a:latin typeface="Times New Roman" panose="02020603050405020304" pitchFamily="18" charset="0"/>
              </a:rPr>
              <a:t>	</a:t>
            </a:r>
            <a:r>
              <a:rPr lang="en-US" sz="2400" i="1" dirty="0" smtClean="0">
                <a:solidFill>
                  <a:srgbClr val="000000"/>
                </a:solidFill>
                <a:latin typeface="Times New Roman" panose="02020603050405020304" pitchFamily="18" charset="0"/>
              </a:rPr>
              <a:t>				0.052 </a:t>
            </a:r>
            <a:r>
              <a:rPr lang="en-US" sz="2400" i="1" dirty="0">
                <a:solidFill>
                  <a:srgbClr val="000000"/>
                </a:solidFill>
                <a:latin typeface="Times New Roman" panose="02020603050405020304" pitchFamily="18" charset="0"/>
              </a:rPr>
              <a:t>	</a:t>
            </a:r>
          </a:p>
          <a:p>
            <a:endParaRPr lang="en-US" dirty="0"/>
          </a:p>
        </p:txBody>
      </p:sp>
    </p:spTree>
    <p:extLst>
      <p:ext uri="{BB962C8B-B14F-4D97-AF65-F5344CB8AC3E}">
        <p14:creationId xmlns:p14="http://schemas.microsoft.com/office/powerpoint/2010/main" val="12520421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i="1" dirty="0" smtClean="0">
                <a:latin typeface="Times New Roman" panose="02020603050405020304" pitchFamily="18" charset="0"/>
                <a:cs typeface="Times New Roman" panose="02020603050405020304" pitchFamily="18" charset="0"/>
              </a:rPr>
              <a:t>ILRI’s plant production portfolio (2013 budget shares)</a:t>
            </a:r>
            <a:endParaRPr lang="en-US" sz="2800" i="1"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10"/>
          </p:nvPr>
        </p:nvSpPr>
        <p:spPr>
          <a:xfrm>
            <a:off x="457200" y="1447800"/>
            <a:ext cx="8382000" cy="4800600"/>
          </a:xfrm>
        </p:spPr>
        <p:txBody>
          <a:bodyPr/>
          <a:lstStyle/>
          <a:p>
            <a:pPr>
              <a:lnSpc>
                <a:spcPct val="100000"/>
              </a:lnSpc>
              <a:spcBef>
                <a:spcPts val="200"/>
              </a:spcBef>
              <a:spcAft>
                <a:spcPts val="200"/>
              </a:spcAft>
            </a:pPr>
            <a:endParaRPr lang="en-US" sz="2400" b="1" i="1" dirty="0" smtClean="0">
              <a:solidFill>
                <a:srgbClr val="000000"/>
              </a:solidFill>
              <a:latin typeface="Times New Roman" panose="02020603050405020304" pitchFamily="18" charset="0"/>
            </a:endParaRPr>
          </a:p>
          <a:p>
            <a:pPr indent="914400">
              <a:lnSpc>
                <a:spcPct val="100000"/>
              </a:lnSpc>
              <a:spcBef>
                <a:spcPts val="200"/>
              </a:spcBef>
              <a:spcAft>
                <a:spcPts val="200"/>
              </a:spcAft>
            </a:pPr>
            <a:r>
              <a:rPr lang="en-US" sz="2400" b="1" i="1" dirty="0" smtClean="0">
                <a:solidFill>
                  <a:srgbClr val="000000"/>
                </a:solidFill>
                <a:latin typeface="Times New Roman" panose="02020603050405020304" pitchFamily="18" charset="0"/>
              </a:rPr>
              <a:t>Plant production total     		 0.087</a:t>
            </a:r>
            <a:r>
              <a:rPr lang="en-US" sz="2400" b="1" i="1" dirty="0">
                <a:solidFill>
                  <a:srgbClr val="000000"/>
                </a:solidFill>
                <a:latin typeface="Times New Roman" panose="02020603050405020304" pitchFamily="18" charset="0"/>
              </a:rPr>
              <a:t>	</a:t>
            </a:r>
          </a:p>
          <a:p>
            <a:pPr indent="914400">
              <a:lnSpc>
                <a:spcPct val="100000"/>
              </a:lnSpc>
              <a:spcBef>
                <a:spcPts val="200"/>
              </a:spcBef>
              <a:spcAft>
                <a:spcPts val="200"/>
              </a:spcAft>
            </a:pPr>
            <a:endParaRPr lang="en-US" sz="2400" i="1" dirty="0" smtClean="0">
              <a:solidFill>
                <a:srgbClr val="000000"/>
              </a:solidFill>
              <a:latin typeface="Times New Roman" panose="02020603050405020304" pitchFamily="18" charset="0"/>
            </a:endParaRPr>
          </a:p>
          <a:p>
            <a:pPr indent="914400">
              <a:lnSpc>
                <a:spcPct val="100000"/>
              </a:lnSpc>
              <a:spcBef>
                <a:spcPts val="200"/>
              </a:spcBef>
              <a:spcAft>
                <a:spcPts val="200"/>
              </a:spcAft>
            </a:pPr>
            <a:r>
              <a:rPr lang="en-US" sz="2400" i="1" dirty="0" smtClean="0">
                <a:solidFill>
                  <a:srgbClr val="000000"/>
                </a:solidFill>
                <a:latin typeface="Times New Roman" panose="02020603050405020304" pitchFamily="18" charset="0"/>
              </a:rPr>
              <a:t>Plant Disease</a:t>
            </a:r>
            <a:r>
              <a:rPr lang="en-US" sz="2400" i="1" dirty="0">
                <a:solidFill>
                  <a:srgbClr val="000000"/>
                </a:solidFill>
                <a:latin typeface="Times New Roman" panose="02020603050405020304" pitchFamily="18" charset="0"/>
              </a:rPr>
              <a:t>	  </a:t>
            </a:r>
            <a:r>
              <a:rPr lang="en-US" sz="2400" i="1" dirty="0" smtClean="0">
                <a:solidFill>
                  <a:srgbClr val="000000"/>
                </a:solidFill>
                <a:latin typeface="Times New Roman" panose="02020603050405020304" pitchFamily="18" charset="0"/>
              </a:rPr>
              <a:t>			0.026 </a:t>
            </a:r>
            <a:r>
              <a:rPr lang="en-US" sz="2400" i="1" dirty="0">
                <a:solidFill>
                  <a:srgbClr val="000000"/>
                </a:solidFill>
                <a:latin typeface="Times New Roman" panose="02020603050405020304" pitchFamily="18" charset="0"/>
              </a:rPr>
              <a:t>	</a:t>
            </a:r>
          </a:p>
          <a:p>
            <a:pPr indent="914400">
              <a:lnSpc>
                <a:spcPct val="100000"/>
              </a:lnSpc>
              <a:spcBef>
                <a:spcPts val="200"/>
              </a:spcBef>
              <a:spcAft>
                <a:spcPts val="200"/>
              </a:spcAft>
            </a:pPr>
            <a:r>
              <a:rPr lang="en-US" sz="2400" i="1" dirty="0" smtClean="0">
                <a:solidFill>
                  <a:srgbClr val="000000"/>
                </a:solidFill>
                <a:latin typeface="Times New Roman" panose="02020603050405020304" pitchFamily="18" charset="0"/>
              </a:rPr>
              <a:t>Brachiaria</a:t>
            </a:r>
            <a:r>
              <a:rPr lang="en-US" sz="2400" i="1" dirty="0">
                <a:solidFill>
                  <a:srgbClr val="000000"/>
                </a:solidFill>
                <a:latin typeface="Times New Roman" panose="02020603050405020304" pitchFamily="18" charset="0"/>
              </a:rPr>
              <a:t>				</a:t>
            </a:r>
            <a:r>
              <a:rPr lang="en-US" sz="2400" i="1" dirty="0" smtClean="0">
                <a:solidFill>
                  <a:srgbClr val="000000"/>
                </a:solidFill>
                <a:latin typeface="Times New Roman" panose="02020603050405020304" pitchFamily="18" charset="0"/>
              </a:rPr>
              <a:t>0.024</a:t>
            </a:r>
            <a:endParaRPr lang="en-US" sz="2400" i="1" dirty="0">
              <a:solidFill>
                <a:srgbClr val="000000"/>
              </a:solidFill>
              <a:latin typeface="Times New Roman" panose="02020603050405020304" pitchFamily="18" charset="0"/>
            </a:endParaRPr>
          </a:p>
          <a:p>
            <a:pPr indent="914400">
              <a:lnSpc>
                <a:spcPct val="100000"/>
              </a:lnSpc>
              <a:spcBef>
                <a:spcPts val="200"/>
              </a:spcBef>
              <a:spcAft>
                <a:spcPts val="200"/>
              </a:spcAft>
            </a:pPr>
            <a:r>
              <a:rPr lang="en-US" sz="2400" i="1" dirty="0" smtClean="0">
                <a:solidFill>
                  <a:srgbClr val="000000"/>
                </a:solidFill>
                <a:latin typeface="Times New Roman" panose="02020603050405020304" pitchFamily="18" charset="0"/>
              </a:rPr>
              <a:t>Forage genebank	</a:t>
            </a:r>
            <a:r>
              <a:rPr lang="en-US" sz="2400" i="1" dirty="0">
                <a:solidFill>
                  <a:srgbClr val="000000"/>
                </a:solidFill>
                <a:latin typeface="Times New Roman" panose="02020603050405020304" pitchFamily="18" charset="0"/>
              </a:rPr>
              <a:t>		</a:t>
            </a:r>
            <a:r>
              <a:rPr lang="en-US" sz="2400" i="1" dirty="0" smtClean="0">
                <a:solidFill>
                  <a:srgbClr val="000000"/>
                </a:solidFill>
                <a:latin typeface="Times New Roman" panose="02020603050405020304" pitchFamily="18" charset="0"/>
              </a:rPr>
              <a:t>0.024</a:t>
            </a:r>
            <a:endParaRPr lang="en-US" sz="2400" i="1" dirty="0">
              <a:solidFill>
                <a:srgbClr val="000000"/>
              </a:solidFill>
              <a:latin typeface="Times New Roman" panose="02020603050405020304" pitchFamily="18" charset="0"/>
            </a:endParaRPr>
          </a:p>
          <a:p>
            <a:pPr indent="914400">
              <a:lnSpc>
                <a:spcPct val="100000"/>
              </a:lnSpc>
              <a:spcBef>
                <a:spcPts val="200"/>
              </a:spcBef>
              <a:spcAft>
                <a:spcPts val="200"/>
              </a:spcAft>
            </a:pPr>
            <a:r>
              <a:rPr lang="en-US" sz="2400" i="1" dirty="0" smtClean="0">
                <a:solidFill>
                  <a:srgbClr val="000000"/>
                </a:solidFill>
                <a:latin typeface="Times New Roman" panose="02020603050405020304" pitchFamily="18" charset="0"/>
              </a:rPr>
              <a:t>Amaranth </a:t>
            </a:r>
            <a:r>
              <a:rPr lang="en-US" sz="2400" i="1" dirty="0">
                <a:solidFill>
                  <a:srgbClr val="000000"/>
                </a:solidFill>
                <a:latin typeface="Times New Roman" panose="02020603050405020304" pitchFamily="18" charset="0"/>
              </a:rPr>
              <a:t>	 			</a:t>
            </a:r>
            <a:r>
              <a:rPr lang="en-US" sz="2400" i="1" dirty="0" smtClean="0">
                <a:solidFill>
                  <a:srgbClr val="000000"/>
                </a:solidFill>
                <a:latin typeface="Times New Roman" panose="02020603050405020304" pitchFamily="18" charset="0"/>
              </a:rPr>
              <a:t>0.008</a:t>
            </a:r>
            <a:endParaRPr lang="en-US" sz="2400" i="1" dirty="0">
              <a:solidFill>
                <a:srgbClr val="000000"/>
              </a:solidFill>
              <a:latin typeface="Times New Roman" panose="02020603050405020304" pitchFamily="18" charset="0"/>
            </a:endParaRPr>
          </a:p>
          <a:p>
            <a:pPr indent="914400">
              <a:lnSpc>
                <a:spcPct val="100000"/>
              </a:lnSpc>
              <a:spcBef>
                <a:spcPts val="200"/>
              </a:spcBef>
              <a:spcAft>
                <a:spcPts val="200"/>
              </a:spcAft>
            </a:pPr>
            <a:r>
              <a:rPr lang="en-US" sz="2400" i="1" dirty="0" smtClean="0">
                <a:solidFill>
                  <a:srgbClr val="000000"/>
                </a:solidFill>
                <a:latin typeface="Times New Roman" panose="02020603050405020304" pitchFamily="18" charset="0"/>
              </a:rPr>
              <a:t>Fodder					 0.003</a:t>
            </a:r>
            <a:r>
              <a:rPr lang="en-US" sz="2400" i="1" dirty="0">
                <a:solidFill>
                  <a:srgbClr val="000000"/>
                </a:solidFill>
                <a:latin typeface="Times New Roman" panose="02020603050405020304" pitchFamily="18" charset="0"/>
              </a:rPr>
              <a:t>	</a:t>
            </a:r>
            <a:endParaRPr lang="en-US" sz="2400" i="1" dirty="0" smtClean="0">
              <a:solidFill>
                <a:srgbClr val="000000"/>
              </a:solidFill>
              <a:latin typeface="Times New Roman" panose="02020603050405020304" pitchFamily="18" charset="0"/>
            </a:endParaRPr>
          </a:p>
          <a:p>
            <a:pPr indent="914400">
              <a:lnSpc>
                <a:spcPct val="100000"/>
              </a:lnSpc>
              <a:spcBef>
                <a:spcPts val="200"/>
              </a:spcBef>
              <a:spcAft>
                <a:spcPts val="200"/>
              </a:spcAft>
            </a:pPr>
            <a:r>
              <a:rPr lang="en-US" sz="2400" i="1" dirty="0" smtClean="0">
                <a:solidFill>
                  <a:srgbClr val="000000"/>
                </a:solidFill>
                <a:latin typeface="Times New Roman" panose="02020603050405020304" pitchFamily="18" charset="0"/>
              </a:rPr>
              <a:t>Mycotoxins				0.002</a:t>
            </a:r>
            <a:endParaRPr lang="en-US" sz="2400" i="1" dirty="0">
              <a:solidFill>
                <a:srgbClr val="000000"/>
              </a:solidFill>
              <a:latin typeface="Times New Roman" panose="02020603050405020304" pitchFamily="18" charset="0"/>
            </a:endParaRPr>
          </a:p>
          <a:p>
            <a:pPr>
              <a:lnSpc>
                <a:spcPct val="100000"/>
              </a:lnSpc>
              <a:spcBef>
                <a:spcPts val="200"/>
              </a:spcBef>
              <a:spcAft>
                <a:spcPts val="200"/>
              </a:spcAft>
            </a:pPr>
            <a:r>
              <a:rPr lang="en-US" sz="2400" i="1" dirty="0">
                <a:solidFill>
                  <a:srgbClr val="000000"/>
                </a:solidFill>
                <a:latin typeface="Times New Roman" panose="02020603050405020304" pitchFamily="18" charset="0"/>
              </a:rPr>
              <a:t>	</a:t>
            </a:r>
          </a:p>
          <a:p>
            <a:endParaRPr lang="en-US" dirty="0"/>
          </a:p>
        </p:txBody>
      </p:sp>
    </p:spTree>
    <p:extLst>
      <p:ext uri="{BB962C8B-B14F-4D97-AF65-F5344CB8AC3E}">
        <p14:creationId xmlns:p14="http://schemas.microsoft.com/office/powerpoint/2010/main" val="1132840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i="1" dirty="0" smtClean="0">
                <a:latin typeface="Times New Roman" panose="02020603050405020304" pitchFamily="18" charset="0"/>
                <a:cs typeface="Times New Roman" panose="02020603050405020304" pitchFamily="18" charset="0"/>
              </a:rPr>
              <a:t>ILRI’s transversal portfolio (2013 budget shares)</a:t>
            </a:r>
            <a:endParaRPr lang="en-US" sz="2800" i="1"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10"/>
          </p:nvPr>
        </p:nvSpPr>
        <p:spPr>
          <a:xfrm>
            <a:off x="457200" y="1447800"/>
            <a:ext cx="8382000" cy="4800600"/>
          </a:xfrm>
        </p:spPr>
        <p:txBody>
          <a:bodyPr/>
          <a:lstStyle/>
          <a:p>
            <a:pPr indent="914400">
              <a:lnSpc>
                <a:spcPct val="100000"/>
              </a:lnSpc>
              <a:spcBef>
                <a:spcPts val="1200"/>
              </a:spcBef>
            </a:pPr>
            <a:r>
              <a:rPr lang="en-US" sz="2400" b="1" i="1" dirty="0" smtClean="0">
                <a:solidFill>
                  <a:srgbClr val="000000"/>
                </a:solidFill>
                <a:latin typeface="Times New Roman" panose="02020603050405020304" pitchFamily="18" charset="0"/>
              </a:rPr>
              <a:t>Transversal portfolio</a:t>
            </a:r>
            <a:r>
              <a:rPr lang="en-US" sz="2400" b="1" i="1" dirty="0">
                <a:solidFill>
                  <a:srgbClr val="000000"/>
                </a:solidFill>
                <a:latin typeface="Times New Roman" panose="02020603050405020304" pitchFamily="18" charset="0"/>
              </a:rPr>
              <a:t>	     </a:t>
            </a:r>
            <a:r>
              <a:rPr lang="en-US" sz="2400" b="1" i="1" dirty="0" smtClean="0">
                <a:solidFill>
                  <a:srgbClr val="000000"/>
                </a:solidFill>
                <a:latin typeface="Times New Roman" panose="02020603050405020304" pitchFamily="18" charset="0"/>
              </a:rPr>
              <a:t>		 0.286</a:t>
            </a:r>
            <a:r>
              <a:rPr lang="en-US" sz="2400" b="1" i="1" dirty="0">
                <a:solidFill>
                  <a:srgbClr val="000000"/>
                </a:solidFill>
                <a:latin typeface="Times New Roman" panose="02020603050405020304" pitchFamily="18" charset="0"/>
              </a:rPr>
              <a:t>	</a:t>
            </a:r>
          </a:p>
          <a:p>
            <a:pPr indent="914400">
              <a:lnSpc>
                <a:spcPct val="100000"/>
              </a:lnSpc>
              <a:spcBef>
                <a:spcPts val="600"/>
              </a:spcBef>
              <a:spcAft>
                <a:spcPts val="600"/>
              </a:spcAft>
            </a:pPr>
            <a:r>
              <a:rPr lang="en-US" sz="2400" i="1" dirty="0">
                <a:solidFill>
                  <a:srgbClr val="000000"/>
                </a:solidFill>
                <a:latin typeface="Times New Roman" panose="02020603050405020304" pitchFamily="18" charset="0"/>
              </a:rPr>
              <a:t>Climate		  		0.094 	</a:t>
            </a:r>
          </a:p>
          <a:p>
            <a:pPr indent="914400">
              <a:lnSpc>
                <a:spcPct val="100000"/>
              </a:lnSpc>
              <a:spcBef>
                <a:spcPts val="600"/>
              </a:spcBef>
              <a:spcAft>
                <a:spcPts val="600"/>
              </a:spcAft>
            </a:pPr>
            <a:r>
              <a:rPr lang="en-US" sz="2400" i="1" dirty="0">
                <a:solidFill>
                  <a:srgbClr val="000000"/>
                </a:solidFill>
                <a:latin typeface="Times New Roman" panose="02020603050405020304" pitchFamily="18" charset="0"/>
              </a:rPr>
              <a:t>Sustainable intensification	 </a:t>
            </a:r>
            <a:r>
              <a:rPr lang="en-US" sz="2400" i="1" dirty="0" smtClean="0">
                <a:solidFill>
                  <a:srgbClr val="000000"/>
                </a:solidFill>
                <a:latin typeface="Times New Roman" panose="02020603050405020304" pitchFamily="18" charset="0"/>
              </a:rPr>
              <a:t>           </a:t>
            </a:r>
            <a:r>
              <a:rPr lang="en-US" sz="2400" i="1" dirty="0">
                <a:solidFill>
                  <a:srgbClr val="000000"/>
                </a:solidFill>
                <a:latin typeface="Times New Roman" panose="02020603050405020304" pitchFamily="18" charset="0"/>
              </a:rPr>
              <a:t>0.042</a:t>
            </a:r>
          </a:p>
          <a:p>
            <a:pPr indent="914400">
              <a:lnSpc>
                <a:spcPct val="100000"/>
              </a:lnSpc>
              <a:spcBef>
                <a:spcPts val="600"/>
              </a:spcBef>
              <a:spcAft>
                <a:spcPts val="600"/>
              </a:spcAft>
            </a:pPr>
            <a:r>
              <a:rPr lang="en-US" sz="2400" i="1" dirty="0" smtClean="0">
                <a:solidFill>
                  <a:srgbClr val="000000"/>
                </a:solidFill>
                <a:latin typeface="Times New Roman" panose="02020603050405020304" pitchFamily="18" charset="0"/>
              </a:rPr>
              <a:t>Capacity</a:t>
            </a:r>
            <a:r>
              <a:rPr lang="en-US" sz="2400" i="1" dirty="0">
                <a:solidFill>
                  <a:srgbClr val="000000"/>
                </a:solidFill>
                <a:latin typeface="Times New Roman" panose="02020603050405020304" pitchFamily="18" charset="0"/>
              </a:rPr>
              <a:t>		</a:t>
            </a:r>
            <a:r>
              <a:rPr lang="en-US" sz="2400" i="1" dirty="0" smtClean="0">
                <a:solidFill>
                  <a:srgbClr val="000000"/>
                </a:solidFill>
                <a:latin typeface="Times New Roman" panose="02020603050405020304" pitchFamily="18" charset="0"/>
              </a:rPr>
              <a:t>    </a:t>
            </a:r>
            <a:r>
              <a:rPr lang="en-US" sz="2400" i="1" dirty="0">
                <a:solidFill>
                  <a:srgbClr val="000000"/>
                </a:solidFill>
                <a:latin typeface="Times New Roman" panose="02020603050405020304" pitchFamily="18" charset="0"/>
              </a:rPr>
              <a:t>	       </a:t>
            </a:r>
            <a:r>
              <a:rPr lang="en-US" sz="2400" i="1" dirty="0" smtClean="0">
                <a:solidFill>
                  <a:srgbClr val="000000"/>
                </a:solidFill>
                <a:latin typeface="Times New Roman" panose="02020603050405020304" pitchFamily="18" charset="0"/>
              </a:rPr>
              <a:t>    0.065</a:t>
            </a:r>
            <a:endParaRPr lang="en-US" sz="2400" i="1" dirty="0">
              <a:solidFill>
                <a:srgbClr val="000000"/>
              </a:solidFill>
              <a:latin typeface="Times New Roman" panose="02020603050405020304" pitchFamily="18" charset="0"/>
            </a:endParaRPr>
          </a:p>
          <a:p>
            <a:pPr indent="914400">
              <a:lnSpc>
                <a:spcPct val="100000"/>
              </a:lnSpc>
              <a:spcBef>
                <a:spcPts val="600"/>
              </a:spcBef>
              <a:spcAft>
                <a:spcPts val="600"/>
              </a:spcAft>
            </a:pPr>
            <a:r>
              <a:rPr lang="en-US" sz="2400" i="1" dirty="0" smtClean="0">
                <a:solidFill>
                  <a:srgbClr val="000000"/>
                </a:solidFill>
                <a:latin typeface="Times New Roman" panose="02020603050405020304" pitchFamily="18" charset="0"/>
              </a:rPr>
              <a:t>Value </a:t>
            </a:r>
            <a:r>
              <a:rPr lang="en-US" sz="2400" i="1" dirty="0">
                <a:solidFill>
                  <a:srgbClr val="000000"/>
                </a:solidFill>
                <a:latin typeface="Times New Roman" panose="02020603050405020304" pitchFamily="18" charset="0"/>
              </a:rPr>
              <a:t>chains	 		      </a:t>
            </a:r>
            <a:r>
              <a:rPr lang="en-US" sz="2400" i="1" dirty="0" smtClean="0">
                <a:solidFill>
                  <a:srgbClr val="000000"/>
                </a:solidFill>
                <a:latin typeface="Times New Roman" panose="02020603050405020304" pitchFamily="18" charset="0"/>
              </a:rPr>
              <a:t>     0.038</a:t>
            </a:r>
            <a:endParaRPr lang="en-US" sz="2400" i="1" dirty="0">
              <a:solidFill>
                <a:srgbClr val="000000"/>
              </a:solidFill>
              <a:latin typeface="Times New Roman" panose="02020603050405020304" pitchFamily="18" charset="0"/>
            </a:endParaRPr>
          </a:p>
          <a:p>
            <a:pPr indent="914400">
              <a:lnSpc>
                <a:spcPct val="100000"/>
              </a:lnSpc>
              <a:spcBef>
                <a:spcPts val="600"/>
              </a:spcBef>
              <a:spcAft>
                <a:spcPts val="600"/>
              </a:spcAft>
            </a:pPr>
            <a:r>
              <a:rPr lang="en-US" sz="2400" i="1" dirty="0" smtClean="0">
                <a:solidFill>
                  <a:srgbClr val="000000"/>
                </a:solidFill>
                <a:latin typeface="Times New Roman" panose="02020603050405020304" pitchFamily="18" charset="0"/>
              </a:rPr>
              <a:t>Risk</a:t>
            </a:r>
            <a:r>
              <a:rPr lang="en-US" sz="2400" i="1" dirty="0">
                <a:solidFill>
                  <a:srgbClr val="000000"/>
                </a:solidFill>
                <a:latin typeface="Times New Roman" panose="02020603050405020304" pitchFamily="18" charset="0"/>
              </a:rPr>
              <a:t>				          0.021	</a:t>
            </a:r>
          </a:p>
          <a:p>
            <a:pPr indent="914400">
              <a:lnSpc>
                <a:spcPct val="100000"/>
              </a:lnSpc>
              <a:spcBef>
                <a:spcPts val="600"/>
              </a:spcBef>
              <a:spcAft>
                <a:spcPts val="600"/>
              </a:spcAft>
            </a:pPr>
            <a:r>
              <a:rPr lang="en-US" sz="2400" i="1" dirty="0" smtClean="0">
                <a:solidFill>
                  <a:srgbClr val="000000"/>
                </a:solidFill>
                <a:latin typeface="Times New Roman" panose="02020603050405020304" pitchFamily="18" charset="0"/>
              </a:rPr>
              <a:t>Gender</a:t>
            </a:r>
            <a:r>
              <a:rPr lang="en-US" sz="2400" i="1" dirty="0">
                <a:solidFill>
                  <a:srgbClr val="000000"/>
                </a:solidFill>
                <a:latin typeface="Times New Roman" panose="02020603050405020304" pitchFamily="18" charset="0"/>
              </a:rPr>
              <a:t>			    </a:t>
            </a:r>
            <a:r>
              <a:rPr lang="en-US" sz="2400" i="1" dirty="0" smtClean="0">
                <a:solidFill>
                  <a:srgbClr val="000000"/>
                </a:solidFill>
                <a:latin typeface="Times New Roman" panose="02020603050405020304" pitchFamily="18" charset="0"/>
              </a:rPr>
              <a:t>      </a:t>
            </a:r>
            <a:r>
              <a:rPr lang="en-US" sz="2400" i="1" dirty="0">
                <a:solidFill>
                  <a:srgbClr val="000000"/>
                </a:solidFill>
                <a:latin typeface="Times New Roman" panose="02020603050405020304" pitchFamily="18" charset="0"/>
              </a:rPr>
              <a:t>0.014</a:t>
            </a:r>
          </a:p>
          <a:p>
            <a:pPr indent="914400">
              <a:lnSpc>
                <a:spcPct val="100000"/>
              </a:lnSpc>
              <a:spcBef>
                <a:spcPts val="600"/>
              </a:spcBef>
              <a:spcAft>
                <a:spcPts val="600"/>
              </a:spcAft>
            </a:pPr>
            <a:r>
              <a:rPr lang="en-US" sz="2400" i="1" dirty="0">
                <a:solidFill>
                  <a:srgbClr val="000000"/>
                </a:solidFill>
                <a:latin typeface="Times New Roman" panose="02020603050405020304" pitchFamily="18" charset="0"/>
              </a:rPr>
              <a:t>Policy				        </a:t>
            </a:r>
            <a:r>
              <a:rPr lang="en-US" sz="2400" i="1" dirty="0" smtClean="0">
                <a:solidFill>
                  <a:srgbClr val="000000"/>
                </a:solidFill>
                <a:latin typeface="Times New Roman" panose="02020603050405020304" pitchFamily="18" charset="0"/>
              </a:rPr>
              <a:t>  0.013</a:t>
            </a:r>
            <a:endParaRPr lang="en-US" sz="2400" i="1" dirty="0">
              <a:solidFill>
                <a:srgbClr val="000000"/>
              </a:solidFill>
              <a:latin typeface="Times New Roman" panose="02020603050405020304" pitchFamily="18" charset="0"/>
            </a:endParaRPr>
          </a:p>
          <a:p>
            <a:pPr>
              <a:lnSpc>
                <a:spcPct val="100000"/>
              </a:lnSpc>
              <a:spcBef>
                <a:spcPts val="200"/>
              </a:spcBef>
              <a:spcAft>
                <a:spcPts val="200"/>
              </a:spcAft>
            </a:pPr>
            <a:r>
              <a:rPr lang="en-US" sz="2400" i="1" dirty="0">
                <a:solidFill>
                  <a:srgbClr val="000000"/>
                </a:solidFill>
                <a:latin typeface="Times New Roman" panose="02020603050405020304" pitchFamily="18" charset="0"/>
              </a:rPr>
              <a:t>	</a:t>
            </a:r>
          </a:p>
          <a:p>
            <a:endParaRPr lang="en-US" dirty="0"/>
          </a:p>
        </p:txBody>
      </p:sp>
    </p:spTree>
    <p:extLst>
      <p:ext uri="{BB962C8B-B14F-4D97-AF65-F5344CB8AC3E}">
        <p14:creationId xmlns:p14="http://schemas.microsoft.com/office/powerpoint/2010/main" val="35646327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i="1" dirty="0" smtClean="0">
                <a:latin typeface="Times New Roman" panose="02020603050405020304" pitchFamily="18" charset="0"/>
                <a:cs typeface="Times New Roman" panose="02020603050405020304" pitchFamily="18" charset="0"/>
              </a:rPr>
              <a:t>ILRI CRP portfolio (2013 budget shares)</a:t>
            </a:r>
            <a:endParaRPr lang="en-US" sz="2800" i="1"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10"/>
          </p:nvPr>
        </p:nvSpPr>
        <p:spPr>
          <a:xfrm>
            <a:off x="457200" y="1447800"/>
            <a:ext cx="8382000" cy="4800600"/>
          </a:xfrm>
        </p:spPr>
        <p:txBody>
          <a:bodyPr/>
          <a:lstStyle/>
          <a:p>
            <a:pPr>
              <a:lnSpc>
                <a:spcPct val="100000"/>
              </a:lnSpc>
              <a:spcBef>
                <a:spcPts val="200"/>
              </a:spcBef>
              <a:spcAft>
                <a:spcPts val="200"/>
              </a:spcAft>
            </a:pPr>
            <a:endParaRPr lang="en-US" sz="2400" b="1" i="1" dirty="0" smtClean="0">
              <a:solidFill>
                <a:srgbClr val="000000"/>
              </a:solidFill>
              <a:latin typeface="Times New Roman" panose="02020603050405020304" pitchFamily="18" charset="0"/>
            </a:endParaRPr>
          </a:p>
          <a:p>
            <a:pPr indent="914400">
              <a:lnSpc>
                <a:spcPct val="100000"/>
              </a:lnSpc>
              <a:spcBef>
                <a:spcPts val="200"/>
              </a:spcBef>
            </a:pPr>
            <a:r>
              <a:rPr lang="en-US" sz="2400" b="1" i="1" dirty="0" smtClean="0">
                <a:solidFill>
                  <a:srgbClr val="000000"/>
                </a:solidFill>
                <a:latin typeface="Times New Roman" panose="02020603050405020304" pitchFamily="18" charset="0"/>
              </a:rPr>
              <a:t>CRP total	</a:t>
            </a:r>
            <a:r>
              <a:rPr lang="en-US" sz="2400" b="1" i="1" dirty="0">
                <a:solidFill>
                  <a:srgbClr val="000000"/>
                </a:solidFill>
                <a:latin typeface="Times New Roman" panose="02020603050405020304" pitchFamily="18" charset="0"/>
              </a:rPr>
              <a:t>	     </a:t>
            </a:r>
            <a:r>
              <a:rPr lang="en-US" sz="2400" b="1" i="1" dirty="0" smtClean="0">
                <a:solidFill>
                  <a:srgbClr val="000000"/>
                </a:solidFill>
                <a:latin typeface="Times New Roman" panose="02020603050405020304" pitchFamily="18" charset="0"/>
              </a:rPr>
              <a:t>		 0.092</a:t>
            </a:r>
            <a:r>
              <a:rPr lang="en-US" sz="2400" b="1" i="1" dirty="0">
                <a:solidFill>
                  <a:srgbClr val="000000"/>
                </a:solidFill>
                <a:latin typeface="Times New Roman" panose="02020603050405020304" pitchFamily="18" charset="0"/>
              </a:rPr>
              <a:t>	</a:t>
            </a:r>
          </a:p>
          <a:p>
            <a:pPr indent="914400">
              <a:lnSpc>
                <a:spcPct val="100000"/>
              </a:lnSpc>
              <a:spcBef>
                <a:spcPts val="1200"/>
              </a:spcBef>
            </a:pPr>
            <a:r>
              <a:rPr lang="en-US" sz="2400" i="1" dirty="0" smtClean="0">
                <a:solidFill>
                  <a:srgbClr val="000000"/>
                </a:solidFill>
                <a:latin typeface="Times New Roman" panose="02020603050405020304" pitchFamily="18" charset="0"/>
              </a:rPr>
              <a:t>Livestock and Fish management	0.027</a:t>
            </a:r>
            <a:endParaRPr lang="en-US" sz="2400" i="1" dirty="0">
              <a:solidFill>
                <a:srgbClr val="000000"/>
              </a:solidFill>
              <a:latin typeface="Times New Roman" panose="02020603050405020304" pitchFamily="18" charset="0"/>
            </a:endParaRPr>
          </a:p>
          <a:p>
            <a:pPr indent="914400">
              <a:lnSpc>
                <a:spcPct val="100000"/>
              </a:lnSpc>
              <a:spcBef>
                <a:spcPts val="1200"/>
              </a:spcBef>
            </a:pPr>
            <a:r>
              <a:rPr lang="en-US" sz="2400" i="1" dirty="0" smtClean="0">
                <a:solidFill>
                  <a:srgbClr val="000000"/>
                </a:solidFill>
                <a:latin typeface="Times New Roman" panose="02020603050405020304" pitchFamily="18" charset="0"/>
              </a:rPr>
              <a:t>Policies, Institutions, Markets</a:t>
            </a:r>
            <a:r>
              <a:rPr lang="en-US" sz="2400" i="1" dirty="0">
                <a:solidFill>
                  <a:srgbClr val="000000"/>
                </a:solidFill>
                <a:latin typeface="Times New Roman" panose="02020603050405020304" pitchFamily="18" charset="0"/>
              </a:rPr>
              <a:t>	</a:t>
            </a:r>
            <a:r>
              <a:rPr lang="en-US" sz="2400" i="1" dirty="0" smtClean="0">
                <a:solidFill>
                  <a:srgbClr val="000000"/>
                </a:solidFill>
                <a:latin typeface="Times New Roman" panose="02020603050405020304" pitchFamily="18" charset="0"/>
              </a:rPr>
              <a:t>	0.030</a:t>
            </a:r>
            <a:endParaRPr lang="en-US" sz="2400" i="1" dirty="0">
              <a:solidFill>
                <a:srgbClr val="000000"/>
              </a:solidFill>
              <a:latin typeface="Times New Roman" panose="02020603050405020304" pitchFamily="18" charset="0"/>
            </a:endParaRPr>
          </a:p>
          <a:p>
            <a:pPr indent="914400">
              <a:lnSpc>
                <a:spcPct val="100000"/>
              </a:lnSpc>
              <a:spcBef>
                <a:spcPts val="1200"/>
              </a:spcBef>
            </a:pPr>
            <a:r>
              <a:rPr lang="en-US" sz="2400" i="1" dirty="0" smtClean="0">
                <a:solidFill>
                  <a:srgbClr val="000000"/>
                </a:solidFill>
                <a:latin typeface="Times New Roman" panose="02020603050405020304" pitchFamily="18" charset="0"/>
              </a:rPr>
              <a:t>Humid Tropics				0.023</a:t>
            </a:r>
          </a:p>
          <a:p>
            <a:pPr indent="914400">
              <a:lnSpc>
                <a:spcPct val="100000"/>
              </a:lnSpc>
              <a:spcBef>
                <a:spcPts val="1200"/>
              </a:spcBef>
            </a:pPr>
            <a:r>
              <a:rPr lang="en-US" sz="2400" i="1" dirty="0" smtClean="0">
                <a:solidFill>
                  <a:srgbClr val="000000"/>
                </a:solidFill>
                <a:latin typeface="Times New Roman" panose="02020603050405020304" pitchFamily="18" charset="0"/>
              </a:rPr>
              <a:t>Drylands				0.012</a:t>
            </a:r>
            <a:endParaRPr lang="en-US" sz="2400" i="1" dirty="0">
              <a:solidFill>
                <a:srgbClr val="000000"/>
              </a:solidFill>
              <a:latin typeface="Times New Roman" panose="02020603050405020304" pitchFamily="18" charset="0"/>
            </a:endParaRPr>
          </a:p>
          <a:p>
            <a:pPr>
              <a:lnSpc>
                <a:spcPct val="100000"/>
              </a:lnSpc>
              <a:spcBef>
                <a:spcPts val="200"/>
              </a:spcBef>
              <a:spcAft>
                <a:spcPts val="200"/>
              </a:spcAft>
            </a:pPr>
            <a:r>
              <a:rPr lang="en-US" sz="2400" i="1" dirty="0">
                <a:solidFill>
                  <a:srgbClr val="000000"/>
                </a:solidFill>
                <a:latin typeface="Times New Roman" panose="02020603050405020304" pitchFamily="18" charset="0"/>
              </a:rPr>
              <a:t>	</a:t>
            </a:r>
          </a:p>
          <a:p>
            <a:endParaRPr lang="en-US" dirty="0"/>
          </a:p>
        </p:txBody>
      </p:sp>
    </p:spTree>
    <p:extLst>
      <p:ext uri="{BB962C8B-B14F-4D97-AF65-F5344CB8AC3E}">
        <p14:creationId xmlns:p14="http://schemas.microsoft.com/office/powerpoint/2010/main" val="32529307"/>
      </p:ext>
    </p:extLst>
  </p:cSld>
  <p:clrMapOvr>
    <a:masterClrMapping/>
  </p:clrMapOvr>
  <p:timing>
    <p:tnLst>
      <p:par>
        <p:cTn id="1" dur="indefinite" restart="never" nodeType="tmRoot"/>
      </p:par>
    </p:tnLst>
  </p:timing>
</p:sld>
</file>

<file path=ppt/theme/theme1.xml><?xml version="1.0" encoding="utf-8"?>
<a:theme xmlns:a="http://schemas.openxmlformats.org/drawingml/2006/main" name="ilri_powerpoint_template_Nov2012">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2977</TotalTime>
  <Words>1228</Words>
  <Application>Microsoft Office PowerPoint</Application>
  <PresentationFormat>On-screen Show (4:3)</PresentationFormat>
  <Paragraphs>164</Paragraphs>
  <Slides>20</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Times New Roman</vt:lpstr>
      <vt:lpstr>Verdana</vt:lpstr>
      <vt:lpstr>Wingdings</vt:lpstr>
      <vt:lpstr>ilri_powerpoint_template_Nov2012</vt:lpstr>
      <vt:lpstr>PowerPoint Presentation</vt:lpstr>
      <vt:lpstr>The Strategic Challenge</vt:lpstr>
      <vt:lpstr>ILRI’s portfolio</vt:lpstr>
      <vt:lpstr>The System Level Outcomes</vt:lpstr>
      <vt:lpstr>ILRI Strategic Objectives</vt:lpstr>
      <vt:lpstr>ILRI’s animal production portfolio (2013 budget shares)</vt:lpstr>
      <vt:lpstr>ILRI’s plant production portfolio (2013 budget shares)</vt:lpstr>
      <vt:lpstr>ILRI’s transversal portfolio (2013 budget shares)</vt:lpstr>
      <vt:lpstr>ILRI CRP portfolio (2013 budget shares)</vt:lpstr>
      <vt:lpstr>ILRI portfolio summary</vt:lpstr>
      <vt:lpstr>ILRI portfolio and the higher goals</vt:lpstr>
      <vt:lpstr>ILRI Strategy Weights on SLOs </vt:lpstr>
      <vt:lpstr>ILRI Growth Scenarios</vt:lpstr>
      <vt:lpstr>Why the Minimal Scenario ?</vt:lpstr>
      <vt:lpstr>Rationale for Modest and Growth Scenarios</vt:lpstr>
      <vt:lpstr>Why the Modest Scenario ?</vt:lpstr>
      <vt:lpstr>Why the Rapid Scenario ?</vt:lpstr>
      <vt:lpstr>Some sectors decline relatively</vt:lpstr>
      <vt:lpstr>Regional programs -- Africa</vt:lpstr>
      <vt:lpstr>Regional programs -- Asia</vt:lpstr>
    </vt:vector>
  </TitlesOfParts>
  <Company>ILRI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mmulatu</dc:creator>
  <cp:lastModifiedBy>McIntire, John (ILRI)</cp:lastModifiedBy>
  <cp:revision>102</cp:revision>
  <dcterms:created xsi:type="dcterms:W3CDTF">2012-12-10T13:36:20Z</dcterms:created>
  <dcterms:modified xsi:type="dcterms:W3CDTF">2013-11-03T11:05:47Z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763049</vt:lpwstr>
  </property>
  <property fmtid="{D5CDD505-2E9C-101B-9397-08002B2CF9AE}" pid="3" name="NXPowerLiteSettings">
    <vt:lpwstr>F7000400038000</vt:lpwstr>
  </property>
  <property fmtid="{D5CDD505-2E9C-101B-9397-08002B2CF9AE}" pid="4" name="NXPowerLiteVersion">
    <vt:lpwstr>D5.0.6</vt:lpwstr>
  </property>
</Properties>
</file>